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bcd5231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4bcd5231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cf9f6dfeb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4cf9f6dfeb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4a24c4b7be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4a24c4b7be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4cf9f6dfeb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4cf9f6dfeb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4d3b3d3e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4d3b3d3e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cf9f6dfeb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4cf9f6dfe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cf9f6dfeb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4cf9f6dfeb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a24c4b7b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4a24c4b7b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d3b3d3ef2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4d3b3d3ef2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a24c4b7b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a24c4b7b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4bcd5231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4bcd5231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b9910f67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b9910f67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4d3b3d3ef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4d3b3d3ef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4a24c4b7be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4a24c4b7be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d3b3d3e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4d3b3d3ef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4d3b3d3ef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4d3b3d3ef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4d3b3d3ef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4d3b3d3ef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4d3b3d3ef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4d3b3d3ef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4cf9f6dfe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4cf9f6dfe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d700ad97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4d700ad97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d3b3d3ef2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4d3b3d3ef2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a24c4b7be_0_3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a24c4b7be_0_3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4d3b3d3ef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4d3b3d3ef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4d3b3d3ef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4d3b3d3ef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4d3b3d3ef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4d3b3d3ef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4d3b3d3ef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4d3b3d3ef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d3b3d3ef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d3b3d3ef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a24c4b7b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a24c4b7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a24c4b7b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a24c4b7b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bcd5231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bcd52314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bcd52314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bcd52314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bcd52314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4bcd52314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guides.libs.uga.edu/makerspace" TargetMode="External"/><Relationship Id="rId4" Type="http://schemas.openxmlformats.org/officeDocument/2006/relationships/hyperlink" Target="https://www.libs.uga.edu/adminservices/security/conduct-policy" TargetMode="External"/><Relationship Id="rId11" Type="http://schemas.openxmlformats.org/officeDocument/2006/relationships/hyperlink" Target="https://www.facebook.com/scilibmakerspace/reviews" TargetMode="External"/><Relationship Id="rId10" Type="http://schemas.openxmlformats.org/officeDocument/2006/relationships/hyperlink" Target="https://maps.app.goo.gl/JU52Nn7h2AQ882Pw5" TargetMode="External"/><Relationship Id="rId12" Type="http://schemas.openxmlformats.org/officeDocument/2006/relationships/hyperlink" Target="https://www.facebook.com/ugasciencelibrary/reviews" TargetMode="External"/><Relationship Id="rId9" Type="http://schemas.openxmlformats.org/officeDocument/2006/relationships/hyperlink" Target="https://guides.libs.uga.edu/makerspace" TargetMode="External"/><Relationship Id="rId5" Type="http://schemas.openxmlformats.org/officeDocument/2006/relationships/hyperlink" Target="https://guides.libs.uga.edu/ld.php?content_id=76963557" TargetMode="External"/><Relationship Id="rId6" Type="http://schemas.openxmlformats.org/officeDocument/2006/relationships/hyperlink" Target="https://guides.libs.uga.edu/ld.php?content_id=69895607" TargetMode="External"/><Relationship Id="rId7" Type="http://schemas.openxmlformats.org/officeDocument/2006/relationships/hyperlink" Target="https://policy.uga.edu/_resources/documents/studentaffairs/Code-of-Conduct.pdf" TargetMode="External"/><Relationship Id="rId8" Type="http://schemas.openxmlformats.org/officeDocument/2006/relationships/hyperlink" Target="https://www.libs.uga.edu/science/makerspac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990000"/>
                </a:solidFill>
                <a:latin typeface="Times New Roman"/>
                <a:ea typeface="Times New Roman"/>
                <a:cs typeface="Times New Roman"/>
                <a:sym typeface="Times New Roman"/>
              </a:rPr>
              <a:t>Makerspace Equipment Rental Process</a:t>
            </a:r>
            <a:endParaRPr b="1">
              <a:solidFill>
                <a:srgbClr val="990000"/>
              </a:solidFill>
              <a:latin typeface="Times New Roman"/>
              <a:ea typeface="Times New Roman"/>
              <a:cs typeface="Times New Roman"/>
              <a:sym typeface="Times New Roman"/>
            </a:endParaRPr>
          </a:p>
        </p:txBody>
      </p:sp>
      <p:sp>
        <p:nvSpPr>
          <p:cNvPr id="55" name="Google Shape;55;p13"/>
          <p:cNvSpPr txBox="1"/>
          <p:nvPr>
            <p:ph idx="1" type="subTitle"/>
          </p:nvPr>
        </p:nvSpPr>
        <p:spPr>
          <a:xfrm>
            <a:off x="2036200" y="2740575"/>
            <a:ext cx="4910100" cy="5778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latin typeface="Times New Roman"/>
                <a:ea typeface="Times New Roman"/>
                <a:cs typeface="Times New Roman"/>
                <a:sym typeface="Times New Roman"/>
              </a:rPr>
              <a:t>Group 35</a:t>
            </a:r>
            <a:endParaRPr b="1">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7098700" y="2949575"/>
            <a:ext cx="1892900" cy="1892900"/>
          </a:xfrm>
          <a:prstGeom prst="rect">
            <a:avLst/>
          </a:prstGeom>
          <a:noFill/>
          <a:ln>
            <a:noFill/>
          </a:ln>
        </p:spPr>
      </p:pic>
      <p:pic>
        <p:nvPicPr>
          <p:cNvPr id="57" name="Google Shape;57;p13"/>
          <p:cNvPicPr preferRelativeResize="0"/>
          <p:nvPr/>
        </p:nvPicPr>
        <p:blipFill>
          <a:blip r:embed="rId4">
            <a:alphaModFix/>
          </a:blip>
          <a:stretch>
            <a:fillRect/>
          </a:stretch>
        </p:blipFill>
        <p:spPr>
          <a:xfrm>
            <a:off x="311700" y="2869725"/>
            <a:ext cx="2052600" cy="20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idx="1" type="subTitle"/>
          </p:nvPr>
        </p:nvSpPr>
        <p:spPr>
          <a:xfrm>
            <a:off x="311700" y="3185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Photos of the UGA Makerspace</a:t>
            </a:r>
            <a:endParaRPr b="1" sz="3000">
              <a:solidFill>
                <a:srgbClr val="980000"/>
              </a:solidFill>
              <a:latin typeface="Times New Roman"/>
              <a:ea typeface="Times New Roman"/>
              <a:cs typeface="Times New Roman"/>
              <a:sym typeface="Times New Roman"/>
            </a:endParaRPr>
          </a:p>
        </p:txBody>
      </p:sp>
      <p:pic>
        <p:nvPicPr>
          <p:cNvPr id="116" name="Google Shape;116;p22"/>
          <p:cNvPicPr preferRelativeResize="0"/>
          <p:nvPr/>
        </p:nvPicPr>
        <p:blipFill>
          <a:blip r:embed="rId3">
            <a:alphaModFix/>
          </a:blip>
          <a:stretch>
            <a:fillRect/>
          </a:stretch>
        </p:blipFill>
        <p:spPr>
          <a:xfrm>
            <a:off x="432675" y="1568575"/>
            <a:ext cx="3861700" cy="2892725"/>
          </a:xfrm>
          <a:prstGeom prst="rect">
            <a:avLst/>
          </a:prstGeom>
          <a:noFill/>
          <a:ln>
            <a:noFill/>
          </a:ln>
        </p:spPr>
      </p:pic>
      <p:pic>
        <p:nvPicPr>
          <p:cNvPr id="117" name="Google Shape;117;p22"/>
          <p:cNvPicPr preferRelativeResize="0"/>
          <p:nvPr/>
        </p:nvPicPr>
        <p:blipFill>
          <a:blip r:embed="rId4">
            <a:alphaModFix/>
          </a:blip>
          <a:stretch>
            <a:fillRect/>
          </a:stretch>
        </p:blipFill>
        <p:spPr>
          <a:xfrm>
            <a:off x="4736325" y="1624775"/>
            <a:ext cx="3786700" cy="2836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980000"/>
                </a:solidFill>
                <a:latin typeface="Times New Roman"/>
                <a:ea typeface="Times New Roman"/>
                <a:cs typeface="Times New Roman"/>
                <a:sym typeface="Times New Roman"/>
              </a:rPr>
              <a:t>Interview Details</a:t>
            </a:r>
            <a:endParaRPr b="1">
              <a:solidFill>
                <a:srgbClr val="980000"/>
              </a:solidFill>
              <a:latin typeface="Times New Roman"/>
              <a:ea typeface="Times New Roman"/>
              <a:cs typeface="Times New Roman"/>
              <a:sym typeface="Times New Roman"/>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500">
                <a:solidFill>
                  <a:schemeClr val="dk1"/>
                </a:solidFill>
                <a:latin typeface="Times New Roman"/>
                <a:ea typeface="Times New Roman"/>
                <a:cs typeface="Times New Roman"/>
                <a:sym typeface="Times New Roman"/>
              </a:rPr>
              <a:t>Held on March 17, 2025 at 6:00 pm on Microsoft Teams</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500">
                <a:solidFill>
                  <a:schemeClr val="dk1"/>
                </a:solidFill>
                <a:latin typeface="Times New Roman"/>
                <a:ea typeface="Times New Roman"/>
                <a:cs typeface="Times New Roman"/>
                <a:sym typeface="Times New Roman"/>
              </a:rPr>
              <a:t>Interviewed our Process Owner who is a student </a:t>
            </a:r>
            <a:r>
              <a:rPr lang="en" sz="1500">
                <a:solidFill>
                  <a:schemeClr val="dk1"/>
                </a:solidFill>
                <a:latin typeface="Times New Roman"/>
                <a:ea typeface="Times New Roman"/>
                <a:cs typeface="Times New Roman"/>
                <a:sym typeface="Times New Roman"/>
              </a:rPr>
              <a:t>assistant</a:t>
            </a:r>
            <a:r>
              <a:rPr lang="en" sz="1500">
                <a:solidFill>
                  <a:schemeClr val="dk1"/>
                </a:solidFill>
                <a:latin typeface="Times New Roman"/>
                <a:ea typeface="Times New Roman"/>
                <a:cs typeface="Times New Roman"/>
                <a:sym typeface="Times New Roman"/>
              </a:rPr>
              <a:t> at the Makerspace</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Length: ~45 mins</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We compiled our interview notes into a shared Google Document</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latin typeface="Times New Roman"/>
              <a:ea typeface="Times New Roman"/>
              <a:cs typeface="Times New Roman"/>
              <a:sym typeface="Times New Roman"/>
            </a:endParaRPr>
          </a:p>
        </p:txBody>
      </p:sp>
      <p:pic>
        <p:nvPicPr>
          <p:cNvPr id="124" name="Google Shape;124;p23"/>
          <p:cNvPicPr preferRelativeResize="0"/>
          <p:nvPr/>
        </p:nvPicPr>
        <p:blipFill>
          <a:blip r:embed="rId3">
            <a:alphaModFix/>
          </a:blip>
          <a:stretch>
            <a:fillRect/>
          </a:stretch>
        </p:blipFill>
        <p:spPr>
          <a:xfrm>
            <a:off x="5766050" y="2508200"/>
            <a:ext cx="2145449" cy="2145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356">
                <a:solidFill>
                  <a:srgbClr val="980000"/>
                </a:solidFill>
                <a:latin typeface="Times New Roman"/>
                <a:ea typeface="Times New Roman"/>
                <a:cs typeface="Times New Roman"/>
                <a:sym typeface="Times New Roman"/>
              </a:rPr>
              <a:t>Interview</a:t>
            </a:r>
            <a:r>
              <a:rPr b="1" lang="en">
                <a:latin typeface="Times New Roman"/>
                <a:ea typeface="Times New Roman"/>
                <a:cs typeface="Times New Roman"/>
                <a:sym typeface="Times New Roman"/>
              </a:rPr>
              <a:t> </a:t>
            </a:r>
            <a:r>
              <a:rPr b="1" lang="en" sz="3356">
                <a:solidFill>
                  <a:srgbClr val="980000"/>
                </a:solidFill>
                <a:latin typeface="Times New Roman"/>
                <a:ea typeface="Times New Roman"/>
                <a:cs typeface="Times New Roman"/>
                <a:sym typeface="Times New Roman"/>
              </a:rPr>
              <a:t>Outline</a:t>
            </a:r>
            <a:endParaRPr b="1" sz="3356">
              <a:solidFill>
                <a:srgbClr val="980000"/>
              </a:solidFill>
              <a:latin typeface="Times New Roman"/>
              <a:ea typeface="Times New Roman"/>
              <a:cs typeface="Times New Roman"/>
              <a:sym typeface="Times New Roman"/>
            </a:endParaRPr>
          </a:p>
        </p:txBody>
      </p:sp>
      <p:sp>
        <p:nvSpPr>
          <p:cNvPr id="130" name="Google Shape;13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1"/>
              </a:buClr>
              <a:buSzPts val="2300"/>
              <a:buFont typeface="Times New Roman"/>
              <a:buAutoNum type="arabicPeriod"/>
            </a:pPr>
            <a:r>
              <a:rPr lang="en" sz="2300">
                <a:solidFill>
                  <a:schemeClr val="dk1"/>
                </a:solidFill>
                <a:latin typeface="Times New Roman"/>
                <a:ea typeface="Times New Roman"/>
                <a:cs typeface="Times New Roman"/>
                <a:sym typeface="Times New Roman"/>
              </a:rPr>
              <a:t>Introduction</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AutoNum type="arabicPeriod"/>
            </a:pPr>
            <a:r>
              <a:rPr lang="en" sz="2300">
                <a:solidFill>
                  <a:schemeClr val="dk1"/>
                </a:solidFill>
                <a:latin typeface="Times New Roman"/>
                <a:ea typeface="Times New Roman"/>
                <a:cs typeface="Times New Roman"/>
                <a:sym typeface="Times New Roman"/>
              </a:rPr>
              <a:t>Understanding the Organization's Value Chain</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AutoNum type="arabicPeriod"/>
            </a:pPr>
            <a:r>
              <a:rPr lang="en" sz="2300">
                <a:solidFill>
                  <a:schemeClr val="dk1"/>
                </a:solidFill>
                <a:latin typeface="Times New Roman"/>
                <a:ea typeface="Times New Roman"/>
                <a:cs typeface="Times New Roman"/>
                <a:sym typeface="Times New Roman"/>
              </a:rPr>
              <a:t>Business Process Mapping</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AutoNum type="arabicPeriod"/>
            </a:pPr>
            <a:r>
              <a:rPr lang="en" sz="2300">
                <a:solidFill>
                  <a:schemeClr val="dk1"/>
                </a:solidFill>
                <a:latin typeface="Times New Roman"/>
                <a:ea typeface="Times New Roman"/>
                <a:cs typeface="Times New Roman"/>
                <a:sym typeface="Times New Roman"/>
              </a:rPr>
              <a:t>Process inefficiencies or bottlenecks</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AutoNum type="arabicPeriod"/>
            </a:pPr>
            <a:r>
              <a:rPr lang="en" sz="2300">
                <a:solidFill>
                  <a:schemeClr val="dk1"/>
                </a:solidFill>
                <a:latin typeface="Times New Roman"/>
                <a:ea typeface="Times New Roman"/>
                <a:cs typeface="Times New Roman"/>
                <a:sym typeface="Times New Roman"/>
              </a:rPr>
              <a:t>Process Improvement</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AutoNum type="arabicPeriod"/>
            </a:pPr>
            <a:r>
              <a:rPr lang="en" sz="2300">
                <a:solidFill>
                  <a:schemeClr val="dk1"/>
                </a:solidFill>
                <a:latin typeface="Times New Roman"/>
                <a:ea typeface="Times New Roman"/>
                <a:cs typeface="Times New Roman"/>
                <a:sym typeface="Times New Roman"/>
              </a:rPr>
              <a:t>Closing</a:t>
            </a:r>
            <a:endParaRPr sz="2300">
              <a:solidFill>
                <a:schemeClr val="dk1"/>
              </a:solidFill>
              <a:latin typeface="Times New Roman"/>
              <a:ea typeface="Times New Roman"/>
              <a:cs typeface="Times New Roman"/>
              <a:sym typeface="Times New Roman"/>
            </a:endParaRPr>
          </a:p>
          <a:p>
            <a:pPr indent="0" lvl="0" marL="45720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nvSpPr>
        <p:spPr>
          <a:xfrm>
            <a:off x="1485300" y="125775"/>
            <a:ext cx="6173400" cy="75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Process Profile of As-Is Process</a:t>
            </a:r>
            <a:endParaRPr b="1" sz="3000">
              <a:solidFill>
                <a:srgbClr val="980000"/>
              </a:solidFill>
              <a:latin typeface="Times New Roman"/>
              <a:ea typeface="Times New Roman"/>
              <a:cs typeface="Times New Roman"/>
              <a:sym typeface="Times New Roman"/>
            </a:endParaRPr>
          </a:p>
        </p:txBody>
      </p:sp>
      <p:pic>
        <p:nvPicPr>
          <p:cNvPr id="136" name="Google Shape;136;p25"/>
          <p:cNvPicPr preferRelativeResize="0"/>
          <p:nvPr/>
        </p:nvPicPr>
        <p:blipFill rotWithShape="1">
          <a:blip r:embed="rId3">
            <a:alphaModFix/>
          </a:blip>
          <a:srcRect b="3985" l="0" r="0" t="0"/>
          <a:stretch/>
        </p:blipFill>
        <p:spPr>
          <a:xfrm>
            <a:off x="2593775" y="840900"/>
            <a:ext cx="3661325" cy="4173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ctrTitle"/>
          </p:nvPr>
        </p:nvSpPr>
        <p:spPr>
          <a:xfrm>
            <a:off x="368225" y="221975"/>
            <a:ext cx="8520600" cy="672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As-Is Process Description </a:t>
            </a:r>
            <a:endParaRPr b="1" sz="3000">
              <a:solidFill>
                <a:srgbClr val="980000"/>
              </a:solidFill>
              <a:latin typeface="Times New Roman"/>
              <a:ea typeface="Times New Roman"/>
              <a:cs typeface="Times New Roman"/>
              <a:sym typeface="Times New Roman"/>
            </a:endParaRPr>
          </a:p>
        </p:txBody>
      </p:sp>
      <p:sp>
        <p:nvSpPr>
          <p:cNvPr id="142" name="Google Shape;142;p26"/>
          <p:cNvSpPr txBox="1"/>
          <p:nvPr>
            <p:ph idx="1" type="subTitle"/>
          </p:nvPr>
        </p:nvSpPr>
        <p:spPr>
          <a:xfrm>
            <a:off x="368225" y="1131400"/>
            <a:ext cx="8520600" cy="378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Times New Roman"/>
                <a:ea typeface="Times New Roman"/>
                <a:cs typeface="Times New Roman"/>
                <a:sym typeface="Times New Roman"/>
              </a:rPr>
              <a:t>The equipment rental </a:t>
            </a:r>
            <a:r>
              <a:rPr lang="en" sz="1600">
                <a:solidFill>
                  <a:schemeClr val="dk1"/>
                </a:solidFill>
                <a:latin typeface="Times New Roman"/>
                <a:ea typeface="Times New Roman"/>
                <a:cs typeface="Times New Roman"/>
                <a:sym typeface="Times New Roman"/>
              </a:rPr>
              <a:t>process</a:t>
            </a:r>
            <a:r>
              <a:rPr lang="en" sz="1600">
                <a:solidFill>
                  <a:schemeClr val="dk1"/>
                </a:solidFill>
                <a:latin typeface="Times New Roman"/>
                <a:ea typeface="Times New Roman"/>
                <a:cs typeface="Times New Roman"/>
                <a:sym typeface="Times New Roman"/>
              </a:rPr>
              <a:t> is a </a:t>
            </a:r>
            <a:r>
              <a:rPr lang="en" sz="1600">
                <a:solidFill>
                  <a:schemeClr val="dk1"/>
                </a:solidFill>
                <a:latin typeface="Times New Roman"/>
                <a:ea typeface="Times New Roman"/>
                <a:cs typeface="Times New Roman"/>
                <a:sym typeface="Times New Roman"/>
              </a:rPr>
              <a:t>straightforward</a:t>
            </a:r>
            <a:r>
              <a:rPr lang="en" sz="1600">
                <a:solidFill>
                  <a:schemeClr val="dk1"/>
                </a:solidFill>
                <a:latin typeface="Times New Roman"/>
                <a:ea typeface="Times New Roman"/>
                <a:cs typeface="Times New Roman"/>
                <a:sym typeface="Times New Roman"/>
              </a:rPr>
              <a:t> process that begins with a customer inquiring about using </a:t>
            </a:r>
            <a:r>
              <a:rPr lang="en" sz="1600">
                <a:solidFill>
                  <a:schemeClr val="dk1"/>
                </a:solidFill>
                <a:latin typeface="Times New Roman"/>
                <a:ea typeface="Times New Roman"/>
                <a:cs typeface="Times New Roman"/>
                <a:sym typeface="Times New Roman"/>
              </a:rPr>
              <a:t>equipment</a:t>
            </a:r>
            <a:r>
              <a:rPr lang="en" sz="1600">
                <a:solidFill>
                  <a:schemeClr val="dk1"/>
                </a:solidFill>
                <a:latin typeface="Times New Roman"/>
                <a:ea typeface="Times New Roman"/>
                <a:cs typeface="Times New Roman"/>
                <a:sym typeface="Times New Roman"/>
              </a:rPr>
              <a:t> on the Makerspace website. If training is required the customer will go through training </a:t>
            </a:r>
            <a:r>
              <a:rPr lang="en" sz="1600">
                <a:solidFill>
                  <a:schemeClr val="dk1"/>
                </a:solidFill>
                <a:latin typeface="Times New Roman"/>
                <a:ea typeface="Times New Roman"/>
                <a:cs typeface="Times New Roman"/>
                <a:sym typeface="Times New Roman"/>
              </a:rPr>
              <a:t>which involves training modules and signing up for in person training. The customer will then choose a time and date and complete the in person training. After the customer completes the required training they will then confirm a time and date to come in and use the equipment in the Makerspace. They will check out the equipment with a student assistant in the Makerspace and use the needed equipment until their project is completed. After they are done with the equipment they will check it back in with a student assistant. After the equipment is checked in they will receive a confirmation email and will then successfully have completed the Makerspace equipment rental process. </a:t>
            </a:r>
            <a:endParaRPr sz="1600">
              <a:solidFill>
                <a:schemeClr val="dk1"/>
              </a:solidFill>
              <a:latin typeface="Times New Roman"/>
              <a:ea typeface="Times New Roman"/>
              <a:cs typeface="Times New Roman"/>
              <a:sym typeface="Times New Roman"/>
            </a:endParaRPr>
          </a:p>
        </p:txBody>
      </p:sp>
      <p:pic>
        <p:nvPicPr>
          <p:cNvPr id="143" name="Google Shape;143;p26"/>
          <p:cNvPicPr preferRelativeResize="0"/>
          <p:nvPr/>
        </p:nvPicPr>
        <p:blipFill>
          <a:blip r:embed="rId3">
            <a:alphaModFix/>
          </a:blip>
          <a:stretch>
            <a:fillRect/>
          </a:stretch>
        </p:blipFill>
        <p:spPr>
          <a:xfrm>
            <a:off x="6667350" y="3474375"/>
            <a:ext cx="1440625" cy="1440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ctrTitle"/>
          </p:nvPr>
        </p:nvSpPr>
        <p:spPr>
          <a:xfrm>
            <a:off x="1796400" y="77575"/>
            <a:ext cx="5551200" cy="720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As-Is Diagram</a:t>
            </a:r>
            <a:endParaRPr b="1" sz="3000">
              <a:solidFill>
                <a:srgbClr val="980000"/>
              </a:solidFill>
              <a:latin typeface="Times New Roman"/>
              <a:ea typeface="Times New Roman"/>
              <a:cs typeface="Times New Roman"/>
              <a:sym typeface="Times New Roman"/>
            </a:endParaRPr>
          </a:p>
        </p:txBody>
      </p:sp>
      <p:pic>
        <p:nvPicPr>
          <p:cNvPr id="149" name="Google Shape;149;p27" title="Screenshot 2025-04-16 at 3.47.11 PM.png"/>
          <p:cNvPicPr preferRelativeResize="0"/>
          <p:nvPr/>
        </p:nvPicPr>
        <p:blipFill>
          <a:blip r:embed="rId3">
            <a:alphaModFix/>
          </a:blip>
          <a:stretch>
            <a:fillRect/>
          </a:stretch>
        </p:blipFill>
        <p:spPr>
          <a:xfrm>
            <a:off x="203150" y="955400"/>
            <a:ext cx="8737697" cy="3875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ctrTitle"/>
          </p:nvPr>
        </p:nvSpPr>
        <p:spPr>
          <a:xfrm>
            <a:off x="311700" y="92100"/>
            <a:ext cx="8520600" cy="65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As-Is Diagram Training Sub-Process</a:t>
            </a:r>
            <a:endParaRPr b="1" sz="3000">
              <a:solidFill>
                <a:srgbClr val="980000"/>
              </a:solidFill>
              <a:latin typeface="Times New Roman"/>
              <a:ea typeface="Times New Roman"/>
              <a:cs typeface="Times New Roman"/>
              <a:sym typeface="Times New Roman"/>
            </a:endParaRPr>
          </a:p>
        </p:txBody>
      </p:sp>
      <p:pic>
        <p:nvPicPr>
          <p:cNvPr id="155" name="Google Shape;155;p28" title="Screenshot 2025-04-16 at 6.33.16 PM.png"/>
          <p:cNvPicPr preferRelativeResize="0"/>
          <p:nvPr/>
        </p:nvPicPr>
        <p:blipFill>
          <a:blip r:embed="rId3">
            <a:alphaModFix/>
          </a:blip>
          <a:stretch>
            <a:fillRect/>
          </a:stretch>
        </p:blipFill>
        <p:spPr>
          <a:xfrm>
            <a:off x="1113300" y="1019500"/>
            <a:ext cx="6917395" cy="3819202"/>
          </a:xfrm>
          <a:prstGeom prst="rect">
            <a:avLst/>
          </a:prstGeom>
          <a:noFill/>
          <a:ln>
            <a:noFill/>
          </a:ln>
        </p:spPr>
      </p:pic>
      <p:sp>
        <p:nvSpPr>
          <p:cNvPr id="156" name="Google Shape;156;p28"/>
          <p:cNvSpPr/>
          <p:nvPr/>
        </p:nvSpPr>
        <p:spPr>
          <a:xfrm>
            <a:off x="6657825" y="3360700"/>
            <a:ext cx="402600" cy="19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9" title="makerspace_cust_journey_map.png"/>
          <p:cNvPicPr preferRelativeResize="0"/>
          <p:nvPr/>
        </p:nvPicPr>
        <p:blipFill>
          <a:blip r:embed="rId3">
            <a:alphaModFix/>
          </a:blip>
          <a:stretch>
            <a:fillRect/>
          </a:stretch>
        </p:blipFill>
        <p:spPr>
          <a:xfrm>
            <a:off x="877025" y="619375"/>
            <a:ext cx="7874075" cy="4524125"/>
          </a:xfrm>
          <a:prstGeom prst="rect">
            <a:avLst/>
          </a:prstGeom>
          <a:noFill/>
          <a:ln>
            <a:noFill/>
          </a:ln>
        </p:spPr>
      </p:pic>
      <p:sp>
        <p:nvSpPr>
          <p:cNvPr id="162" name="Google Shape;162;p29"/>
          <p:cNvSpPr/>
          <p:nvPr/>
        </p:nvSpPr>
        <p:spPr>
          <a:xfrm>
            <a:off x="2948575" y="3403100"/>
            <a:ext cx="805500" cy="452100"/>
          </a:xfrm>
          <a:prstGeom prst="ellipse">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29"/>
          <p:cNvSpPr txBox="1"/>
          <p:nvPr/>
        </p:nvSpPr>
        <p:spPr>
          <a:xfrm>
            <a:off x="2418750" y="0"/>
            <a:ext cx="42240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80000"/>
                </a:solidFill>
                <a:latin typeface="Times New Roman"/>
                <a:ea typeface="Times New Roman"/>
                <a:cs typeface="Times New Roman"/>
                <a:sym typeface="Times New Roman"/>
              </a:rPr>
              <a:t>Customer Journey Map</a:t>
            </a:r>
            <a:endParaRPr b="1" sz="3000">
              <a:solidFill>
                <a:srgbClr val="980000"/>
              </a:solidFill>
              <a:latin typeface="Times New Roman"/>
              <a:ea typeface="Times New Roman"/>
              <a:cs typeface="Times New Roman"/>
              <a:sym typeface="Times New Roman"/>
            </a:endParaRPr>
          </a:p>
        </p:txBody>
      </p:sp>
      <p:sp>
        <p:nvSpPr>
          <p:cNvPr id="164" name="Google Shape;164;p29"/>
          <p:cNvSpPr txBox="1"/>
          <p:nvPr/>
        </p:nvSpPr>
        <p:spPr>
          <a:xfrm>
            <a:off x="178975" y="3822400"/>
            <a:ext cx="1660500" cy="18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80000"/>
                </a:solidFill>
                <a:latin typeface="Times New Roman"/>
                <a:ea typeface="Times New Roman"/>
                <a:cs typeface="Times New Roman"/>
                <a:sym typeface="Times New Roman"/>
              </a:rPr>
              <a:t>Customer expresses annoyance with the lengthy training process </a:t>
            </a:r>
            <a:endParaRPr sz="1200">
              <a:solidFill>
                <a:srgbClr val="980000"/>
              </a:solidFill>
              <a:latin typeface="Times New Roman"/>
              <a:ea typeface="Times New Roman"/>
              <a:cs typeface="Times New Roman"/>
              <a:sym typeface="Times New Roman"/>
            </a:endParaRPr>
          </a:p>
        </p:txBody>
      </p:sp>
      <p:sp>
        <p:nvSpPr>
          <p:cNvPr id="165" name="Google Shape;165;p29"/>
          <p:cNvSpPr/>
          <p:nvPr/>
        </p:nvSpPr>
        <p:spPr>
          <a:xfrm rot="-2373625">
            <a:off x="2346860" y="3965873"/>
            <a:ext cx="763081" cy="165361"/>
          </a:xfrm>
          <a:prstGeom prst="rightArrow">
            <a:avLst>
              <a:gd fmla="val 50000" name="adj1"/>
              <a:gd fmla="val 5000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29"/>
          <p:cNvSpPr/>
          <p:nvPr/>
        </p:nvSpPr>
        <p:spPr>
          <a:xfrm>
            <a:off x="546375" y="3220575"/>
            <a:ext cx="607500" cy="613500"/>
          </a:xfrm>
          <a:prstGeom prst="star5">
            <a:avLst>
              <a:gd fmla="val 19098" name="adj"/>
              <a:gd fmla="val 105146" name="hf"/>
              <a:gd fmla="val 110557" name="vf"/>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ctrTitle"/>
          </p:nvPr>
        </p:nvSpPr>
        <p:spPr>
          <a:xfrm>
            <a:off x="410633" y="12109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980000"/>
                </a:solidFill>
              </a:rPr>
              <a:t>Process </a:t>
            </a:r>
            <a:r>
              <a:rPr b="1" lang="en">
                <a:solidFill>
                  <a:srgbClr val="980000"/>
                </a:solidFill>
              </a:rPr>
              <a:t>Analysis</a:t>
            </a:r>
            <a:endParaRPr b="1">
              <a:solidFill>
                <a:srgbClr val="98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ctrTitle"/>
          </p:nvPr>
        </p:nvSpPr>
        <p:spPr>
          <a:xfrm>
            <a:off x="904650" y="196100"/>
            <a:ext cx="7334700" cy="680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Qualitative Analysis</a:t>
            </a:r>
            <a:endParaRPr b="1" sz="3000">
              <a:solidFill>
                <a:srgbClr val="980000"/>
              </a:solidFill>
              <a:latin typeface="Times New Roman"/>
              <a:ea typeface="Times New Roman"/>
              <a:cs typeface="Times New Roman"/>
              <a:sym typeface="Times New Roman"/>
            </a:endParaRPr>
          </a:p>
        </p:txBody>
      </p:sp>
      <p:sp>
        <p:nvSpPr>
          <p:cNvPr id="177" name="Google Shape;177;p31"/>
          <p:cNvSpPr txBox="1"/>
          <p:nvPr>
            <p:ph idx="1" type="subTitle"/>
          </p:nvPr>
        </p:nvSpPr>
        <p:spPr>
          <a:xfrm>
            <a:off x="215375" y="971550"/>
            <a:ext cx="3113100" cy="1690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275"/>
              <a:buFont typeface="Arial"/>
              <a:buNone/>
            </a:pPr>
            <a:r>
              <a:rPr b="1" lang="en" sz="1400">
                <a:solidFill>
                  <a:schemeClr val="dk1"/>
                </a:solidFill>
                <a:latin typeface="Times New Roman"/>
                <a:ea typeface="Times New Roman"/>
                <a:cs typeface="Times New Roman"/>
                <a:sym typeface="Times New Roman"/>
              </a:rPr>
              <a:t>Value-adding analysis</a:t>
            </a:r>
            <a:endParaRPr sz="1400">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Reserve equipment</a:t>
            </a:r>
            <a:endParaRPr sz="1400">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Check out / check in equipment</a:t>
            </a:r>
            <a:endParaRPr sz="1400">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Use equipment</a:t>
            </a:r>
            <a:endParaRPr sz="1400">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Complete in-person training</a:t>
            </a:r>
            <a:endParaRPr sz="1400">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Training- c</a:t>
            </a:r>
            <a:r>
              <a:rPr lang="en" sz="1400">
                <a:solidFill>
                  <a:schemeClr val="dk1"/>
                </a:solidFill>
                <a:latin typeface="Times New Roman"/>
                <a:ea typeface="Times New Roman"/>
                <a:cs typeface="Times New Roman"/>
                <a:sym typeface="Times New Roman"/>
              </a:rPr>
              <a:t>omplete online module</a:t>
            </a:r>
            <a:endParaRPr sz="1400">
              <a:solidFill>
                <a:schemeClr val="dk1"/>
              </a:solidFill>
              <a:latin typeface="Times New Roman"/>
              <a:ea typeface="Times New Roman"/>
              <a:cs typeface="Times New Roman"/>
              <a:sym typeface="Times New Roman"/>
            </a:endParaRPr>
          </a:p>
        </p:txBody>
      </p:sp>
      <p:sp>
        <p:nvSpPr>
          <p:cNvPr id="178" name="Google Shape;178;p31"/>
          <p:cNvSpPr txBox="1"/>
          <p:nvPr/>
        </p:nvSpPr>
        <p:spPr>
          <a:xfrm>
            <a:off x="3375275" y="943800"/>
            <a:ext cx="3380400" cy="17457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275"/>
              <a:buFont typeface="Arial"/>
              <a:buNone/>
            </a:pPr>
            <a:r>
              <a:rPr b="1" lang="en">
                <a:solidFill>
                  <a:schemeClr val="dk1"/>
                </a:solidFill>
                <a:latin typeface="Times New Roman"/>
                <a:ea typeface="Times New Roman"/>
                <a:cs typeface="Times New Roman"/>
                <a:sym typeface="Times New Roman"/>
              </a:rPr>
              <a:t>Business value-adding</a:t>
            </a:r>
            <a:endParaRPr b="1">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Rental inquiry </a:t>
            </a:r>
            <a:endParaRPr>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Training – sign up for in-person training</a:t>
            </a:r>
            <a:endParaRPr>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Time and date confirmed</a:t>
            </a:r>
            <a:endParaRPr>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Confirmation email sent\check in equipment</a:t>
            </a:r>
            <a:endParaRPr>
              <a:solidFill>
                <a:schemeClr val="dk1"/>
              </a:solidFill>
              <a:latin typeface="Times New Roman"/>
              <a:ea typeface="Times New Roman"/>
              <a:cs typeface="Times New Roman"/>
              <a:sym typeface="Times New Roman"/>
            </a:endParaRPr>
          </a:p>
          <a:p>
            <a:pPr indent="-317500" lvl="0" marL="457200" rtl="0" algn="l">
              <a:lnSpc>
                <a:spcPct val="9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Equipment check-in confirmed </a:t>
            </a:r>
            <a:endParaRPr sz="2300">
              <a:solidFill>
                <a:schemeClr val="dk2"/>
              </a:solidFill>
              <a:latin typeface="Times New Roman"/>
              <a:ea typeface="Times New Roman"/>
              <a:cs typeface="Times New Roman"/>
              <a:sym typeface="Times New Roman"/>
            </a:endParaRPr>
          </a:p>
        </p:txBody>
      </p:sp>
      <p:sp>
        <p:nvSpPr>
          <p:cNvPr id="179" name="Google Shape;179;p31"/>
          <p:cNvSpPr txBox="1"/>
          <p:nvPr/>
        </p:nvSpPr>
        <p:spPr>
          <a:xfrm>
            <a:off x="6719150" y="971550"/>
            <a:ext cx="2095200" cy="8670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275"/>
              <a:buFont typeface="Arial"/>
              <a:buNone/>
            </a:pPr>
            <a:r>
              <a:rPr b="1" lang="en">
                <a:solidFill>
                  <a:schemeClr val="dk1"/>
                </a:solidFill>
                <a:latin typeface="Times New Roman"/>
                <a:ea typeface="Times New Roman"/>
                <a:cs typeface="Times New Roman"/>
                <a:sym typeface="Times New Roman"/>
              </a:rPr>
              <a:t>Non-value-adding</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04800" lvl="0" marL="457200" rtl="0" algn="l">
              <a:lnSpc>
                <a:spcPct val="95000"/>
              </a:lnSpc>
              <a:spcBef>
                <a:spcPts val="0"/>
              </a:spcBef>
              <a:spcAft>
                <a:spcPts val="0"/>
              </a:spcAft>
              <a:buClr>
                <a:schemeClr val="dk1"/>
              </a:buClr>
              <a:buSzPts val="1200"/>
              <a:buFont typeface="Times New Roman"/>
              <a:buChar char="-"/>
            </a:pPr>
            <a:r>
              <a:rPr lang="en">
                <a:solidFill>
                  <a:schemeClr val="dk1"/>
                </a:solidFill>
                <a:latin typeface="Times New Roman"/>
                <a:ea typeface="Times New Roman"/>
                <a:cs typeface="Times New Roman"/>
                <a:sym typeface="Times New Roman"/>
              </a:rPr>
              <a:t>Wait for day of training</a:t>
            </a:r>
            <a:r>
              <a:rPr lang="en" sz="1200">
                <a:solidFill>
                  <a:schemeClr val="dk1"/>
                </a:solidFill>
                <a:latin typeface="Times New Roman"/>
                <a:ea typeface="Times New Roman"/>
                <a:cs typeface="Times New Roman"/>
                <a:sym typeface="Times New Roman"/>
              </a:rPr>
              <a:t> </a:t>
            </a:r>
            <a:endParaRPr sz="2100">
              <a:solidFill>
                <a:schemeClr val="dk2"/>
              </a:solidFill>
              <a:latin typeface="Times New Roman"/>
              <a:ea typeface="Times New Roman"/>
              <a:cs typeface="Times New Roman"/>
              <a:sym typeface="Times New Roman"/>
            </a:endParaRPr>
          </a:p>
        </p:txBody>
      </p:sp>
      <p:pic>
        <p:nvPicPr>
          <p:cNvPr id="180" name="Google Shape;180;p31"/>
          <p:cNvPicPr preferRelativeResize="0"/>
          <p:nvPr/>
        </p:nvPicPr>
        <p:blipFill>
          <a:blip r:embed="rId3">
            <a:alphaModFix/>
          </a:blip>
          <a:stretch>
            <a:fillRect/>
          </a:stretch>
        </p:blipFill>
        <p:spPr>
          <a:xfrm>
            <a:off x="6451500" y="2025200"/>
            <a:ext cx="2630500" cy="636550"/>
          </a:xfrm>
          <a:prstGeom prst="rect">
            <a:avLst/>
          </a:prstGeom>
          <a:noFill/>
          <a:ln>
            <a:noFill/>
          </a:ln>
        </p:spPr>
      </p:pic>
      <p:pic>
        <p:nvPicPr>
          <p:cNvPr id="181" name="Google Shape;181;p31"/>
          <p:cNvPicPr preferRelativeResize="0"/>
          <p:nvPr/>
        </p:nvPicPr>
        <p:blipFill>
          <a:blip r:embed="rId4">
            <a:alphaModFix/>
          </a:blip>
          <a:stretch>
            <a:fillRect/>
          </a:stretch>
        </p:blipFill>
        <p:spPr>
          <a:xfrm>
            <a:off x="152400" y="2841900"/>
            <a:ext cx="4492063" cy="2149199"/>
          </a:xfrm>
          <a:prstGeom prst="rect">
            <a:avLst/>
          </a:prstGeom>
          <a:noFill/>
          <a:ln>
            <a:noFill/>
          </a:ln>
        </p:spPr>
      </p:pic>
      <p:pic>
        <p:nvPicPr>
          <p:cNvPr id="182" name="Google Shape;182;p31"/>
          <p:cNvPicPr preferRelativeResize="0"/>
          <p:nvPr/>
        </p:nvPicPr>
        <p:blipFill>
          <a:blip r:embed="rId5">
            <a:alphaModFix/>
          </a:blip>
          <a:stretch>
            <a:fillRect/>
          </a:stretch>
        </p:blipFill>
        <p:spPr>
          <a:xfrm>
            <a:off x="5068150" y="2907550"/>
            <a:ext cx="3517600" cy="2017901"/>
          </a:xfrm>
          <a:prstGeom prst="rect">
            <a:avLst/>
          </a:prstGeom>
          <a:noFill/>
          <a:ln>
            <a:noFill/>
          </a:ln>
        </p:spPr>
      </p:pic>
      <p:sp>
        <p:nvSpPr>
          <p:cNvPr id="183" name="Google Shape;183;p31"/>
          <p:cNvSpPr/>
          <p:nvPr/>
        </p:nvSpPr>
        <p:spPr>
          <a:xfrm>
            <a:off x="7809450" y="4109625"/>
            <a:ext cx="212100" cy="12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1175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980000"/>
                </a:solidFill>
                <a:latin typeface="Times New Roman"/>
                <a:ea typeface="Times New Roman"/>
                <a:cs typeface="Times New Roman"/>
                <a:sym typeface="Times New Roman"/>
              </a:rPr>
              <a:t>Process Identification</a:t>
            </a:r>
            <a:endParaRPr b="1">
              <a:solidFill>
                <a:srgbClr val="98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ctrTitle"/>
          </p:nvPr>
        </p:nvSpPr>
        <p:spPr>
          <a:xfrm>
            <a:off x="1527449" y="-514325"/>
            <a:ext cx="6089100" cy="1182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Quantitative Sub Process </a:t>
            </a:r>
            <a:r>
              <a:rPr b="1" lang="en" sz="3000">
                <a:solidFill>
                  <a:srgbClr val="980000"/>
                </a:solidFill>
                <a:latin typeface="Times New Roman"/>
                <a:ea typeface="Times New Roman"/>
                <a:cs typeface="Times New Roman"/>
                <a:sym typeface="Times New Roman"/>
              </a:rPr>
              <a:t>Analysis</a:t>
            </a:r>
            <a:endParaRPr b="1" sz="3000">
              <a:solidFill>
                <a:srgbClr val="980000"/>
              </a:solidFill>
              <a:latin typeface="Times New Roman"/>
              <a:ea typeface="Times New Roman"/>
              <a:cs typeface="Times New Roman"/>
              <a:sym typeface="Times New Roman"/>
            </a:endParaRPr>
          </a:p>
        </p:txBody>
      </p:sp>
      <p:pic>
        <p:nvPicPr>
          <p:cNvPr id="189" name="Google Shape;189;p32" title="Screenshot 2025-04-16 at 6.33.16 PM.png"/>
          <p:cNvPicPr preferRelativeResize="0"/>
          <p:nvPr/>
        </p:nvPicPr>
        <p:blipFill>
          <a:blip r:embed="rId3">
            <a:alphaModFix/>
          </a:blip>
          <a:stretch>
            <a:fillRect/>
          </a:stretch>
        </p:blipFill>
        <p:spPr>
          <a:xfrm>
            <a:off x="679450" y="623825"/>
            <a:ext cx="7785101" cy="4298276"/>
          </a:xfrm>
          <a:prstGeom prst="rect">
            <a:avLst/>
          </a:prstGeom>
          <a:noFill/>
          <a:ln>
            <a:noFill/>
          </a:ln>
        </p:spPr>
      </p:pic>
      <p:sp>
        <p:nvSpPr>
          <p:cNvPr id="190" name="Google Shape;190;p32"/>
          <p:cNvSpPr txBox="1"/>
          <p:nvPr/>
        </p:nvSpPr>
        <p:spPr>
          <a:xfrm>
            <a:off x="2185525" y="2689475"/>
            <a:ext cx="5652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F9000"/>
                </a:solidFill>
              </a:rPr>
              <a:t>0 mins</a:t>
            </a:r>
            <a:endParaRPr sz="1000">
              <a:solidFill>
                <a:srgbClr val="BF9000"/>
              </a:solidFill>
            </a:endParaRPr>
          </a:p>
        </p:txBody>
      </p:sp>
      <p:sp>
        <p:nvSpPr>
          <p:cNvPr id="191" name="Google Shape;191;p32"/>
          <p:cNvSpPr txBox="1"/>
          <p:nvPr/>
        </p:nvSpPr>
        <p:spPr>
          <a:xfrm>
            <a:off x="3374150" y="1756200"/>
            <a:ext cx="1383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120</a:t>
            </a:r>
            <a:r>
              <a:rPr lang="en" sz="1000">
                <a:solidFill>
                  <a:srgbClr val="38761D"/>
                </a:solidFill>
              </a:rPr>
              <a:t> mins (2 hours)</a:t>
            </a:r>
            <a:endParaRPr>
              <a:solidFill>
                <a:srgbClr val="38761D"/>
              </a:solidFill>
            </a:endParaRPr>
          </a:p>
        </p:txBody>
      </p:sp>
      <p:sp>
        <p:nvSpPr>
          <p:cNvPr id="192" name="Google Shape;192;p32"/>
          <p:cNvSpPr txBox="1"/>
          <p:nvPr/>
        </p:nvSpPr>
        <p:spPr>
          <a:xfrm>
            <a:off x="5130375" y="2350775"/>
            <a:ext cx="59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dk1"/>
                </a:solidFill>
              </a:rPr>
              <a:t>95%</a:t>
            </a:r>
            <a:endParaRPr u="sng">
              <a:solidFill>
                <a:schemeClr val="dk1"/>
              </a:solidFill>
            </a:endParaRPr>
          </a:p>
        </p:txBody>
      </p:sp>
      <p:sp>
        <p:nvSpPr>
          <p:cNvPr id="193" name="Google Shape;193;p32"/>
          <p:cNvSpPr txBox="1"/>
          <p:nvPr/>
        </p:nvSpPr>
        <p:spPr>
          <a:xfrm>
            <a:off x="4067525" y="2632475"/>
            <a:ext cx="44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dk1"/>
                </a:solidFill>
              </a:rPr>
              <a:t>5%</a:t>
            </a:r>
            <a:endParaRPr u="sng">
              <a:solidFill>
                <a:schemeClr val="dk1"/>
              </a:solidFill>
            </a:endParaRPr>
          </a:p>
        </p:txBody>
      </p:sp>
      <p:sp>
        <p:nvSpPr>
          <p:cNvPr id="194" name="Google Shape;194;p32"/>
          <p:cNvSpPr txBox="1"/>
          <p:nvPr/>
        </p:nvSpPr>
        <p:spPr>
          <a:xfrm>
            <a:off x="6144000" y="1756200"/>
            <a:ext cx="565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BF9000"/>
                </a:solidFill>
              </a:rPr>
              <a:t>0</a:t>
            </a:r>
            <a:r>
              <a:rPr lang="en" sz="1000">
                <a:solidFill>
                  <a:srgbClr val="BF9000"/>
                </a:solidFill>
              </a:rPr>
              <a:t> mins</a:t>
            </a:r>
            <a:endParaRPr>
              <a:solidFill>
                <a:srgbClr val="BF9000"/>
              </a:solidFill>
            </a:endParaRPr>
          </a:p>
        </p:txBody>
      </p:sp>
      <p:sp>
        <p:nvSpPr>
          <p:cNvPr id="195" name="Google Shape;195;p32"/>
          <p:cNvSpPr txBox="1"/>
          <p:nvPr/>
        </p:nvSpPr>
        <p:spPr>
          <a:xfrm>
            <a:off x="6030950" y="2689475"/>
            <a:ext cx="1594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80000"/>
                </a:solidFill>
              </a:rPr>
              <a:t>10080 mins (1 week)</a:t>
            </a:r>
            <a:endParaRPr/>
          </a:p>
        </p:txBody>
      </p:sp>
      <p:sp>
        <p:nvSpPr>
          <p:cNvPr id="196" name="Google Shape;196;p32"/>
          <p:cNvSpPr txBox="1"/>
          <p:nvPr/>
        </p:nvSpPr>
        <p:spPr>
          <a:xfrm>
            <a:off x="6566600" y="3578000"/>
            <a:ext cx="63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45</a:t>
            </a:r>
            <a:r>
              <a:rPr lang="en" sz="1000">
                <a:solidFill>
                  <a:srgbClr val="38761D"/>
                </a:solidFill>
              </a:rPr>
              <a:t> mins</a:t>
            </a:r>
            <a:endParaRPr>
              <a:solidFill>
                <a:srgbClr val="38761D"/>
              </a:solidFill>
            </a:endParaRPr>
          </a:p>
        </p:txBody>
      </p:sp>
      <p:sp>
        <p:nvSpPr>
          <p:cNvPr id="197" name="Google Shape;197;p32"/>
          <p:cNvSpPr txBox="1"/>
          <p:nvPr/>
        </p:nvSpPr>
        <p:spPr>
          <a:xfrm>
            <a:off x="1288250" y="3699850"/>
            <a:ext cx="3942300" cy="7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80000"/>
                </a:solidFill>
              </a:rPr>
              <a:t>0+120/(1-.95)+0+10080+45</a:t>
            </a:r>
            <a:endParaRPr sz="1800">
              <a:solidFill>
                <a:srgbClr val="980000"/>
              </a:solidFill>
            </a:endParaRPr>
          </a:p>
          <a:p>
            <a:pPr indent="0" lvl="0" marL="0" rtl="0" algn="l">
              <a:spcBef>
                <a:spcPts val="0"/>
              </a:spcBef>
              <a:spcAft>
                <a:spcPts val="0"/>
              </a:spcAft>
              <a:buNone/>
            </a:pPr>
            <a:r>
              <a:t/>
            </a:r>
            <a:endParaRPr sz="1800">
              <a:solidFill>
                <a:srgbClr val="980000"/>
              </a:solidFill>
            </a:endParaRPr>
          </a:p>
          <a:p>
            <a:pPr indent="0" lvl="0" marL="0" rtl="0" algn="l">
              <a:spcBef>
                <a:spcPts val="0"/>
              </a:spcBef>
              <a:spcAft>
                <a:spcPts val="0"/>
              </a:spcAft>
              <a:buNone/>
            </a:pPr>
            <a:r>
              <a:rPr lang="en" sz="1800">
                <a:solidFill>
                  <a:srgbClr val="980000"/>
                </a:solidFill>
              </a:rPr>
              <a:t>Processing time = 12525 mins</a:t>
            </a:r>
            <a:endParaRPr sz="1800">
              <a:solidFill>
                <a:srgbClr val="980000"/>
              </a:solidFill>
            </a:endParaRPr>
          </a:p>
        </p:txBody>
      </p:sp>
      <p:sp>
        <p:nvSpPr>
          <p:cNvPr id="198" name="Google Shape;198;p32"/>
          <p:cNvSpPr/>
          <p:nvPr/>
        </p:nvSpPr>
        <p:spPr>
          <a:xfrm>
            <a:off x="6841525" y="3240600"/>
            <a:ext cx="529800" cy="21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ctrTitle"/>
          </p:nvPr>
        </p:nvSpPr>
        <p:spPr>
          <a:xfrm>
            <a:off x="311700" y="68300"/>
            <a:ext cx="8520600" cy="7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Quantitative</a:t>
            </a:r>
            <a:r>
              <a:rPr b="1" lang="en" sz="3000">
                <a:solidFill>
                  <a:srgbClr val="980000"/>
                </a:solidFill>
                <a:latin typeface="Times New Roman"/>
                <a:ea typeface="Times New Roman"/>
                <a:cs typeface="Times New Roman"/>
                <a:sym typeface="Times New Roman"/>
              </a:rPr>
              <a:t> </a:t>
            </a:r>
            <a:r>
              <a:rPr b="1" lang="en" sz="3000">
                <a:solidFill>
                  <a:srgbClr val="980000"/>
                </a:solidFill>
                <a:latin typeface="Times New Roman"/>
                <a:ea typeface="Times New Roman"/>
                <a:cs typeface="Times New Roman"/>
                <a:sym typeface="Times New Roman"/>
              </a:rPr>
              <a:t>Analysis</a:t>
            </a:r>
            <a:endParaRPr b="1" sz="3000">
              <a:solidFill>
                <a:srgbClr val="980000"/>
              </a:solidFill>
              <a:latin typeface="Times New Roman"/>
              <a:ea typeface="Times New Roman"/>
              <a:cs typeface="Times New Roman"/>
              <a:sym typeface="Times New Roman"/>
            </a:endParaRPr>
          </a:p>
        </p:txBody>
      </p:sp>
      <p:pic>
        <p:nvPicPr>
          <p:cNvPr id="204" name="Google Shape;204;p33"/>
          <p:cNvPicPr preferRelativeResize="0"/>
          <p:nvPr/>
        </p:nvPicPr>
        <p:blipFill>
          <a:blip r:embed="rId3">
            <a:alphaModFix/>
          </a:blip>
          <a:stretch>
            <a:fillRect/>
          </a:stretch>
        </p:blipFill>
        <p:spPr>
          <a:xfrm>
            <a:off x="537401" y="934275"/>
            <a:ext cx="8069202" cy="3860650"/>
          </a:xfrm>
          <a:prstGeom prst="rect">
            <a:avLst/>
          </a:prstGeom>
          <a:noFill/>
          <a:ln>
            <a:noFill/>
          </a:ln>
        </p:spPr>
      </p:pic>
      <p:sp>
        <p:nvSpPr>
          <p:cNvPr id="205" name="Google Shape;205;p33"/>
          <p:cNvSpPr txBox="1"/>
          <p:nvPr/>
        </p:nvSpPr>
        <p:spPr>
          <a:xfrm>
            <a:off x="934975" y="2267850"/>
            <a:ext cx="628800" cy="3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F9000"/>
                </a:solidFill>
              </a:rPr>
              <a:t>0 mins</a:t>
            </a:r>
            <a:endParaRPr sz="1000">
              <a:solidFill>
                <a:srgbClr val="BF9000"/>
              </a:solidFill>
            </a:endParaRPr>
          </a:p>
        </p:txBody>
      </p:sp>
      <p:sp>
        <p:nvSpPr>
          <p:cNvPr id="206" name="Google Shape;206;p33"/>
          <p:cNvSpPr txBox="1"/>
          <p:nvPr/>
        </p:nvSpPr>
        <p:spPr>
          <a:xfrm>
            <a:off x="1867575" y="2267850"/>
            <a:ext cx="558300" cy="3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60%</a:t>
            </a:r>
            <a:endParaRPr sz="1000"/>
          </a:p>
        </p:txBody>
      </p:sp>
      <p:sp>
        <p:nvSpPr>
          <p:cNvPr id="207" name="Google Shape;207;p33"/>
          <p:cNvSpPr txBox="1"/>
          <p:nvPr/>
        </p:nvSpPr>
        <p:spPr>
          <a:xfrm>
            <a:off x="1480675" y="2328475"/>
            <a:ext cx="471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40</a:t>
            </a:r>
            <a:r>
              <a:rPr lang="en" sz="1000">
                <a:solidFill>
                  <a:schemeClr val="dk1"/>
                </a:solidFill>
              </a:rPr>
              <a:t>%</a:t>
            </a:r>
            <a:endParaRPr/>
          </a:p>
        </p:txBody>
      </p:sp>
      <p:sp>
        <p:nvSpPr>
          <p:cNvPr id="208" name="Google Shape;208;p33"/>
          <p:cNvSpPr txBox="1"/>
          <p:nvPr/>
        </p:nvSpPr>
        <p:spPr>
          <a:xfrm>
            <a:off x="2353725" y="1681950"/>
            <a:ext cx="66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12525</a:t>
            </a:r>
            <a:endParaRPr>
              <a:solidFill>
                <a:srgbClr val="38761D"/>
              </a:solidFill>
            </a:endParaRPr>
          </a:p>
        </p:txBody>
      </p:sp>
      <p:sp>
        <p:nvSpPr>
          <p:cNvPr id="209" name="Google Shape;209;p33"/>
          <p:cNvSpPr txBox="1"/>
          <p:nvPr/>
        </p:nvSpPr>
        <p:spPr>
          <a:xfrm>
            <a:off x="4201050" y="2233050"/>
            <a:ext cx="7419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F9000"/>
                </a:solidFill>
              </a:rPr>
              <a:t>0 mins</a:t>
            </a:r>
            <a:endParaRPr sz="1000">
              <a:solidFill>
                <a:srgbClr val="BF9000"/>
              </a:solidFill>
            </a:endParaRPr>
          </a:p>
        </p:txBody>
      </p:sp>
      <p:sp>
        <p:nvSpPr>
          <p:cNvPr id="210" name="Google Shape;210;p33"/>
          <p:cNvSpPr txBox="1"/>
          <p:nvPr/>
        </p:nvSpPr>
        <p:spPr>
          <a:xfrm>
            <a:off x="4783950" y="225045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BF9000"/>
                </a:solidFill>
              </a:rPr>
              <a:t>0 mins</a:t>
            </a:r>
            <a:endParaRPr>
              <a:solidFill>
                <a:srgbClr val="BF9000"/>
              </a:solidFill>
            </a:endParaRPr>
          </a:p>
        </p:txBody>
      </p:sp>
      <p:sp>
        <p:nvSpPr>
          <p:cNvPr id="211" name="Google Shape;211;p33"/>
          <p:cNvSpPr txBox="1"/>
          <p:nvPr/>
        </p:nvSpPr>
        <p:spPr>
          <a:xfrm>
            <a:off x="5110525" y="3593850"/>
            <a:ext cx="593400" cy="3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8761D"/>
                </a:solidFill>
              </a:rPr>
              <a:t>5 mins</a:t>
            </a:r>
            <a:endParaRPr sz="1000">
              <a:solidFill>
                <a:srgbClr val="38761D"/>
              </a:solidFill>
            </a:endParaRPr>
          </a:p>
        </p:txBody>
      </p:sp>
      <p:sp>
        <p:nvSpPr>
          <p:cNvPr id="212" name="Google Shape;212;p33"/>
          <p:cNvSpPr txBox="1"/>
          <p:nvPr/>
        </p:nvSpPr>
        <p:spPr>
          <a:xfrm>
            <a:off x="5753375" y="353132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2 hours </a:t>
            </a:r>
            <a:endParaRPr sz="1000">
              <a:solidFill>
                <a:srgbClr val="38761D"/>
              </a:solidFill>
            </a:endParaRPr>
          </a:p>
          <a:p>
            <a:pPr indent="0" lvl="0" marL="0" rtl="0" algn="l">
              <a:spcBef>
                <a:spcPts val="0"/>
              </a:spcBef>
              <a:spcAft>
                <a:spcPts val="0"/>
              </a:spcAft>
              <a:buNone/>
            </a:pPr>
            <a:r>
              <a:rPr lang="en" sz="1000">
                <a:solidFill>
                  <a:srgbClr val="38761D"/>
                </a:solidFill>
              </a:rPr>
              <a:t>(120 mins)</a:t>
            </a:r>
            <a:endParaRPr>
              <a:solidFill>
                <a:srgbClr val="38761D"/>
              </a:solidFill>
            </a:endParaRPr>
          </a:p>
        </p:txBody>
      </p:sp>
      <p:sp>
        <p:nvSpPr>
          <p:cNvPr id="213" name="Google Shape;213;p33"/>
          <p:cNvSpPr txBox="1"/>
          <p:nvPr/>
        </p:nvSpPr>
        <p:spPr>
          <a:xfrm>
            <a:off x="6587175" y="3593850"/>
            <a:ext cx="777300" cy="2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8761D"/>
                </a:solidFill>
              </a:rPr>
              <a:t>5 mins</a:t>
            </a:r>
            <a:endParaRPr sz="1000">
              <a:solidFill>
                <a:srgbClr val="38761D"/>
              </a:solidFill>
            </a:endParaRPr>
          </a:p>
        </p:txBody>
      </p:sp>
      <p:sp>
        <p:nvSpPr>
          <p:cNvPr id="214" name="Google Shape;214;p33"/>
          <p:cNvSpPr txBox="1"/>
          <p:nvPr/>
        </p:nvSpPr>
        <p:spPr>
          <a:xfrm>
            <a:off x="7163100" y="353055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BF9000"/>
                </a:solidFill>
              </a:rPr>
              <a:t>0 min</a:t>
            </a:r>
            <a:endParaRPr>
              <a:solidFill>
                <a:srgbClr val="BF9000"/>
              </a:solidFill>
            </a:endParaRPr>
          </a:p>
        </p:txBody>
      </p:sp>
      <p:sp>
        <p:nvSpPr>
          <p:cNvPr id="215" name="Google Shape;215;p33"/>
          <p:cNvSpPr txBox="1"/>
          <p:nvPr/>
        </p:nvSpPr>
        <p:spPr>
          <a:xfrm>
            <a:off x="1224650" y="3494950"/>
            <a:ext cx="3249900" cy="9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6" name="Google Shape;216;p33"/>
          <p:cNvSpPr txBox="1"/>
          <p:nvPr/>
        </p:nvSpPr>
        <p:spPr>
          <a:xfrm>
            <a:off x="3521475" y="2193925"/>
            <a:ext cx="59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2 mins</a:t>
            </a:r>
            <a:endParaRPr>
              <a:solidFill>
                <a:srgbClr val="38761D"/>
              </a:solidFill>
            </a:endParaRPr>
          </a:p>
        </p:txBody>
      </p:sp>
      <p:sp>
        <p:nvSpPr>
          <p:cNvPr id="217" name="Google Shape;217;p33"/>
          <p:cNvSpPr txBox="1"/>
          <p:nvPr/>
        </p:nvSpPr>
        <p:spPr>
          <a:xfrm>
            <a:off x="1168125" y="3162850"/>
            <a:ext cx="3774900" cy="13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90000"/>
                </a:solidFill>
              </a:rPr>
              <a:t>0+12525(.60)+2+0+0+5+120+5+0</a:t>
            </a:r>
            <a:endParaRPr sz="1800">
              <a:solidFill>
                <a:srgbClr val="990000"/>
              </a:solidFill>
            </a:endParaRPr>
          </a:p>
          <a:p>
            <a:pPr indent="0" lvl="0" marL="0" rtl="0" algn="l">
              <a:spcBef>
                <a:spcPts val="0"/>
              </a:spcBef>
              <a:spcAft>
                <a:spcPts val="0"/>
              </a:spcAft>
              <a:buNone/>
            </a:pPr>
            <a:r>
              <a:t/>
            </a:r>
            <a:endParaRPr sz="1800">
              <a:solidFill>
                <a:srgbClr val="990000"/>
              </a:solidFill>
            </a:endParaRPr>
          </a:p>
          <a:p>
            <a:pPr indent="0" lvl="0" marL="0" rtl="0" algn="l">
              <a:spcBef>
                <a:spcPts val="0"/>
              </a:spcBef>
              <a:spcAft>
                <a:spcPts val="0"/>
              </a:spcAft>
              <a:buNone/>
            </a:pPr>
            <a:r>
              <a:rPr lang="en" sz="1800">
                <a:solidFill>
                  <a:srgbClr val="990000"/>
                </a:solidFill>
              </a:rPr>
              <a:t>Processing time = 7647 mins</a:t>
            </a:r>
            <a:endParaRPr sz="1800">
              <a:solidFill>
                <a:srgbClr val="990000"/>
              </a:solidFill>
            </a:endParaRPr>
          </a:p>
        </p:txBody>
      </p:sp>
      <p:sp>
        <p:nvSpPr>
          <p:cNvPr id="218" name="Google Shape;218;p33"/>
          <p:cNvSpPr txBox="1"/>
          <p:nvPr/>
        </p:nvSpPr>
        <p:spPr>
          <a:xfrm>
            <a:off x="2044200" y="4144950"/>
            <a:ext cx="406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00" y="306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20">
                <a:solidFill>
                  <a:srgbClr val="990000"/>
                </a:solidFill>
                <a:latin typeface="Times New Roman"/>
                <a:ea typeface="Times New Roman"/>
                <a:cs typeface="Times New Roman"/>
                <a:sym typeface="Times New Roman"/>
              </a:rPr>
              <a:t>As-is </a:t>
            </a:r>
            <a:r>
              <a:rPr b="1" lang="en" sz="3020">
                <a:solidFill>
                  <a:srgbClr val="990000"/>
                </a:solidFill>
                <a:latin typeface="Times New Roman"/>
                <a:ea typeface="Times New Roman"/>
                <a:cs typeface="Times New Roman"/>
                <a:sym typeface="Times New Roman"/>
              </a:rPr>
              <a:t>Quantitative</a:t>
            </a:r>
            <a:r>
              <a:rPr b="1" lang="en" sz="3020">
                <a:solidFill>
                  <a:srgbClr val="990000"/>
                </a:solidFill>
                <a:latin typeface="Times New Roman"/>
                <a:ea typeface="Times New Roman"/>
                <a:cs typeface="Times New Roman"/>
                <a:sym typeface="Times New Roman"/>
              </a:rPr>
              <a:t> Analysis</a:t>
            </a:r>
            <a:endParaRPr b="1" sz="3020">
              <a:solidFill>
                <a:srgbClr val="990000"/>
              </a:solidFill>
              <a:latin typeface="Times New Roman"/>
              <a:ea typeface="Times New Roman"/>
              <a:cs typeface="Times New Roman"/>
              <a:sym typeface="Times New Roman"/>
            </a:endParaRPr>
          </a:p>
        </p:txBody>
      </p:sp>
      <p:sp>
        <p:nvSpPr>
          <p:cNvPr id="224" name="Google Shape;224;p34"/>
          <p:cNvSpPr txBox="1"/>
          <p:nvPr>
            <p:ph idx="1" type="body"/>
          </p:nvPr>
        </p:nvSpPr>
        <p:spPr>
          <a:xfrm>
            <a:off x="311700" y="1320550"/>
            <a:ext cx="4333500" cy="3287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935"/>
              <a:buFont typeface="Arial"/>
              <a:buNone/>
            </a:pPr>
            <a:r>
              <a:rPr lang="en" sz="1500">
                <a:solidFill>
                  <a:schemeClr val="dk1"/>
                </a:solidFill>
                <a:latin typeface="Times New Roman"/>
                <a:ea typeface="Times New Roman"/>
                <a:cs typeface="Times New Roman"/>
                <a:sym typeface="Times New Roman"/>
              </a:rPr>
              <a:t>Processing time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rPr lang="en" sz="1500">
                <a:solidFill>
                  <a:schemeClr val="dk1"/>
                </a:solidFill>
                <a:latin typeface="Times New Roman"/>
                <a:ea typeface="Times New Roman"/>
                <a:cs typeface="Times New Roman"/>
                <a:sym typeface="Times New Roman"/>
              </a:rPr>
              <a:t>= 7647 mins</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rPr lang="en" sz="1500">
                <a:solidFill>
                  <a:schemeClr val="dk1"/>
                </a:solidFill>
                <a:latin typeface="Times New Roman"/>
                <a:ea typeface="Times New Roman"/>
                <a:cs typeface="Times New Roman"/>
                <a:sym typeface="Times New Roman"/>
              </a:rPr>
              <a:t>Cycle time (from process owner)</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rPr lang="en" sz="15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20160 mins</a:t>
            </a:r>
            <a:r>
              <a:rPr lang="en" sz="1500">
                <a:solidFill>
                  <a:schemeClr val="dk1"/>
                </a:solidFill>
                <a:latin typeface="Times New Roman"/>
                <a:ea typeface="Times New Roman"/>
                <a:cs typeface="Times New Roman"/>
                <a:sym typeface="Times New Roman"/>
              </a:rPr>
              <a:t> (2 weeks)</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Clr>
                <a:schemeClr val="dk1"/>
              </a:buClr>
              <a:buSzPts val="935"/>
              <a:buFont typeface="Arial"/>
              <a:buNone/>
            </a:pPr>
            <a:r>
              <a:t/>
            </a:r>
            <a:endParaRPr sz="13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SzPts val="935"/>
              <a:buNone/>
            </a:pPr>
            <a:r>
              <a:t/>
            </a:r>
            <a:endParaRPr sz="13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1200"/>
              </a:spcAft>
              <a:buSzPts val="935"/>
              <a:buNone/>
            </a:pPr>
            <a:r>
              <a:t/>
            </a:r>
            <a:endParaRPr sz="1530"/>
          </a:p>
        </p:txBody>
      </p:sp>
      <p:sp>
        <p:nvSpPr>
          <p:cNvPr id="225" name="Google Shape;225;p34"/>
          <p:cNvSpPr txBox="1"/>
          <p:nvPr/>
        </p:nvSpPr>
        <p:spPr>
          <a:xfrm>
            <a:off x="5054975" y="1357500"/>
            <a:ext cx="3000000" cy="19797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 sz="1535">
                <a:solidFill>
                  <a:schemeClr val="dk1"/>
                </a:solidFill>
                <a:latin typeface="Times New Roman"/>
                <a:ea typeface="Times New Roman"/>
                <a:cs typeface="Times New Roman"/>
                <a:sym typeface="Times New Roman"/>
              </a:rPr>
              <a:t>Processing time / Cycle time = </a:t>
            </a:r>
            <a:r>
              <a:rPr b="1" lang="en" sz="1535">
                <a:solidFill>
                  <a:schemeClr val="dk1"/>
                </a:solidFill>
                <a:latin typeface="Times New Roman"/>
                <a:ea typeface="Times New Roman"/>
                <a:cs typeface="Times New Roman"/>
                <a:sym typeface="Times New Roman"/>
              </a:rPr>
              <a:t>Cycle time efficiency </a:t>
            </a:r>
            <a:endParaRPr b="1"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35">
                <a:solidFill>
                  <a:schemeClr val="dk1"/>
                </a:solidFill>
                <a:latin typeface="Times New Roman"/>
                <a:ea typeface="Times New Roman"/>
                <a:cs typeface="Times New Roman"/>
                <a:sym typeface="Times New Roman"/>
              </a:rPr>
              <a:t>7647/</a:t>
            </a:r>
            <a:r>
              <a:rPr lang="en" sz="1500">
                <a:solidFill>
                  <a:schemeClr val="dk1"/>
                </a:solidFill>
                <a:latin typeface="Times New Roman"/>
                <a:ea typeface="Times New Roman"/>
                <a:cs typeface="Times New Roman"/>
                <a:sym typeface="Times New Roman"/>
              </a:rPr>
              <a:t>20160</a:t>
            </a:r>
            <a:r>
              <a:rPr lang="en" sz="1535">
                <a:solidFill>
                  <a:schemeClr val="dk1"/>
                </a:solidFill>
                <a:latin typeface="Times New Roman"/>
                <a:ea typeface="Times New Roman"/>
                <a:cs typeface="Times New Roman"/>
                <a:sym typeface="Times New Roman"/>
              </a:rPr>
              <a:t> = 0.3794</a:t>
            </a:r>
            <a:endParaRPr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35">
                <a:solidFill>
                  <a:schemeClr val="dk1"/>
                </a:solidFill>
                <a:highlight>
                  <a:srgbClr val="FFFF00"/>
                </a:highlight>
                <a:latin typeface="Times New Roman"/>
                <a:ea typeface="Times New Roman"/>
                <a:cs typeface="Times New Roman"/>
                <a:sym typeface="Times New Roman"/>
              </a:rPr>
              <a:t>= 37.94%</a:t>
            </a:r>
            <a:endParaRPr sz="1535">
              <a:solidFill>
                <a:schemeClr val="dk1"/>
              </a:solidFill>
              <a:highlight>
                <a:srgbClr val="FFFF00"/>
              </a:highlight>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b="1"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3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ctrTitle"/>
          </p:nvPr>
        </p:nvSpPr>
        <p:spPr>
          <a:xfrm>
            <a:off x="311700" y="236875"/>
            <a:ext cx="8520600" cy="651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Process </a:t>
            </a:r>
            <a:r>
              <a:rPr b="1" lang="en" sz="3000">
                <a:solidFill>
                  <a:srgbClr val="980000"/>
                </a:solidFill>
                <a:latin typeface="Times New Roman"/>
                <a:ea typeface="Times New Roman"/>
                <a:cs typeface="Times New Roman"/>
                <a:sym typeface="Times New Roman"/>
              </a:rPr>
              <a:t>Analysis</a:t>
            </a:r>
            <a:endParaRPr b="1" sz="3000">
              <a:solidFill>
                <a:srgbClr val="980000"/>
              </a:solidFill>
              <a:latin typeface="Times New Roman"/>
              <a:ea typeface="Times New Roman"/>
              <a:cs typeface="Times New Roman"/>
              <a:sym typeface="Times New Roman"/>
            </a:endParaRPr>
          </a:p>
        </p:txBody>
      </p:sp>
      <p:sp>
        <p:nvSpPr>
          <p:cNvPr id="231" name="Google Shape;231;p35"/>
          <p:cNvSpPr txBox="1"/>
          <p:nvPr>
            <p:ph idx="1" type="subTitle"/>
          </p:nvPr>
        </p:nvSpPr>
        <p:spPr>
          <a:xfrm>
            <a:off x="311700" y="1322300"/>
            <a:ext cx="4410300" cy="221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00000"/>
                </a:solidFill>
                <a:latin typeface="Times New Roman"/>
                <a:ea typeface="Times New Roman"/>
                <a:cs typeface="Times New Roman"/>
                <a:sym typeface="Times New Roman"/>
              </a:rPr>
              <a:t>What did we find?</a:t>
            </a:r>
            <a:endParaRPr sz="20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sz="20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rPr lang="en" sz="2000">
                <a:solidFill>
                  <a:srgbClr val="000000"/>
                </a:solidFill>
                <a:latin typeface="Times New Roman"/>
                <a:ea typeface="Times New Roman"/>
                <a:cs typeface="Times New Roman"/>
                <a:sym typeface="Times New Roman"/>
              </a:rPr>
              <a:t>We found the Training subprocess to be lengthy and inefficient in our current </a:t>
            </a:r>
            <a:r>
              <a:rPr lang="en" sz="2000">
                <a:solidFill>
                  <a:srgbClr val="000000"/>
                </a:solidFill>
                <a:latin typeface="Times New Roman"/>
                <a:ea typeface="Times New Roman"/>
                <a:cs typeface="Times New Roman"/>
                <a:sym typeface="Times New Roman"/>
              </a:rPr>
              <a:t>digital</a:t>
            </a:r>
            <a:r>
              <a:rPr lang="en" sz="2000">
                <a:solidFill>
                  <a:srgbClr val="000000"/>
                </a:solidFill>
                <a:latin typeface="Times New Roman"/>
                <a:ea typeface="Times New Roman"/>
                <a:cs typeface="Times New Roman"/>
                <a:sym typeface="Times New Roman"/>
              </a:rPr>
              <a:t> age. This was </a:t>
            </a:r>
            <a:r>
              <a:rPr lang="en" sz="2000">
                <a:solidFill>
                  <a:srgbClr val="000000"/>
                </a:solidFill>
                <a:latin typeface="Times New Roman"/>
                <a:ea typeface="Times New Roman"/>
                <a:cs typeface="Times New Roman"/>
                <a:sym typeface="Times New Roman"/>
              </a:rPr>
              <a:t>supported</a:t>
            </a:r>
            <a:r>
              <a:rPr lang="en" sz="2000">
                <a:solidFill>
                  <a:srgbClr val="000000"/>
                </a:solidFill>
                <a:latin typeface="Times New Roman"/>
                <a:ea typeface="Times New Roman"/>
                <a:cs typeface="Times New Roman"/>
                <a:sym typeface="Times New Roman"/>
              </a:rPr>
              <a:t> by </a:t>
            </a:r>
            <a:r>
              <a:rPr b="1" lang="en" sz="2000">
                <a:solidFill>
                  <a:srgbClr val="000000"/>
                </a:solidFill>
                <a:latin typeface="Times New Roman"/>
                <a:ea typeface="Times New Roman"/>
                <a:cs typeface="Times New Roman"/>
                <a:sym typeface="Times New Roman"/>
              </a:rPr>
              <a:t>non value adding</a:t>
            </a:r>
            <a:r>
              <a:rPr lang="en" sz="2000">
                <a:solidFill>
                  <a:srgbClr val="000000"/>
                </a:solidFill>
                <a:latin typeface="Times New Roman"/>
                <a:ea typeface="Times New Roman"/>
                <a:cs typeface="Times New Roman"/>
                <a:sym typeface="Times New Roman"/>
              </a:rPr>
              <a:t> activity of waiting for in person training and a </a:t>
            </a:r>
            <a:r>
              <a:rPr b="1" lang="en" sz="2000">
                <a:solidFill>
                  <a:srgbClr val="000000"/>
                </a:solidFill>
                <a:latin typeface="Times New Roman"/>
                <a:ea typeface="Times New Roman"/>
                <a:cs typeface="Times New Roman"/>
                <a:sym typeface="Times New Roman"/>
              </a:rPr>
              <a:t>low cycle time efficiency percentage</a:t>
            </a:r>
            <a:endParaRPr b="1" sz="2000">
              <a:solidFill>
                <a:srgbClr val="000000"/>
              </a:solidFill>
              <a:latin typeface="Times New Roman"/>
              <a:ea typeface="Times New Roman"/>
              <a:cs typeface="Times New Roman"/>
              <a:sym typeface="Times New Roman"/>
            </a:endParaRPr>
          </a:p>
        </p:txBody>
      </p:sp>
      <p:pic>
        <p:nvPicPr>
          <p:cNvPr id="232" name="Google Shape;232;p35"/>
          <p:cNvPicPr preferRelativeResize="0"/>
          <p:nvPr/>
        </p:nvPicPr>
        <p:blipFill>
          <a:blip r:embed="rId3">
            <a:alphaModFix/>
          </a:blip>
          <a:stretch>
            <a:fillRect/>
          </a:stretch>
        </p:blipFill>
        <p:spPr>
          <a:xfrm>
            <a:off x="5814005" y="1364575"/>
            <a:ext cx="2165001" cy="24458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ctrTitle"/>
          </p:nvPr>
        </p:nvSpPr>
        <p:spPr>
          <a:xfrm>
            <a:off x="311700" y="250125"/>
            <a:ext cx="8520600" cy="672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Our Findings</a:t>
            </a:r>
            <a:endParaRPr b="1" sz="3000">
              <a:solidFill>
                <a:srgbClr val="980000"/>
              </a:solidFill>
              <a:latin typeface="Times New Roman"/>
              <a:ea typeface="Times New Roman"/>
              <a:cs typeface="Times New Roman"/>
              <a:sym typeface="Times New Roman"/>
            </a:endParaRPr>
          </a:p>
        </p:txBody>
      </p:sp>
      <p:sp>
        <p:nvSpPr>
          <p:cNvPr id="238" name="Google Shape;238;p36"/>
          <p:cNvSpPr txBox="1"/>
          <p:nvPr>
            <p:ph idx="1" type="subTitle"/>
          </p:nvPr>
        </p:nvSpPr>
        <p:spPr>
          <a:xfrm>
            <a:off x="311700" y="1835575"/>
            <a:ext cx="3873300" cy="292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Within the training subprocess there is a non value adding </a:t>
            </a:r>
            <a:r>
              <a:rPr lang="en" sz="2000">
                <a:solidFill>
                  <a:schemeClr val="dk1"/>
                </a:solidFill>
                <a:latin typeface="Times New Roman"/>
                <a:ea typeface="Times New Roman"/>
                <a:cs typeface="Times New Roman"/>
                <a:sym typeface="Times New Roman"/>
              </a:rPr>
              <a:t>activity that includes</a:t>
            </a:r>
            <a:r>
              <a:rPr lang="en" sz="2000">
                <a:solidFill>
                  <a:schemeClr val="dk1"/>
                </a:solidFill>
                <a:latin typeface="Times New Roman"/>
                <a:ea typeface="Times New Roman"/>
                <a:cs typeface="Times New Roman"/>
                <a:sym typeface="Times New Roman"/>
              </a:rPr>
              <a:t> waiting time. Our solution will try to </a:t>
            </a:r>
            <a:r>
              <a:rPr lang="en" sz="2000" u="sng">
                <a:solidFill>
                  <a:srgbClr val="980000"/>
                </a:solidFill>
                <a:latin typeface="Times New Roman"/>
                <a:ea typeface="Times New Roman"/>
                <a:cs typeface="Times New Roman"/>
                <a:sym typeface="Times New Roman"/>
              </a:rPr>
              <a:t>minimize</a:t>
            </a:r>
            <a:r>
              <a:rPr lang="en" sz="2000">
                <a:solidFill>
                  <a:schemeClr val="dk1"/>
                </a:solidFill>
                <a:latin typeface="Times New Roman"/>
                <a:ea typeface="Times New Roman"/>
                <a:cs typeface="Times New Roman"/>
                <a:sym typeface="Times New Roman"/>
              </a:rPr>
              <a:t> or </a:t>
            </a:r>
            <a:r>
              <a:rPr lang="en" sz="2000" u="sng">
                <a:solidFill>
                  <a:srgbClr val="980000"/>
                </a:solidFill>
                <a:latin typeface="Times New Roman"/>
                <a:ea typeface="Times New Roman"/>
                <a:cs typeface="Times New Roman"/>
                <a:sym typeface="Times New Roman"/>
              </a:rPr>
              <a:t>eliminate</a:t>
            </a:r>
            <a:r>
              <a:rPr lang="en" sz="2000">
                <a:solidFill>
                  <a:schemeClr val="dk1"/>
                </a:solidFill>
                <a:latin typeface="Times New Roman"/>
                <a:ea typeface="Times New Roman"/>
                <a:cs typeface="Times New Roman"/>
                <a:sym typeface="Times New Roman"/>
              </a:rPr>
              <a:t> this waiting time for customers</a:t>
            </a:r>
            <a:r>
              <a:rPr lang="en"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pic>
        <p:nvPicPr>
          <p:cNvPr id="239" name="Google Shape;239;p36"/>
          <p:cNvPicPr preferRelativeResize="0"/>
          <p:nvPr/>
        </p:nvPicPr>
        <p:blipFill rotWithShape="1">
          <a:blip r:embed="rId3">
            <a:alphaModFix/>
          </a:blip>
          <a:srcRect b="32377" l="75722" r="4996" t="47666"/>
          <a:stretch/>
        </p:blipFill>
        <p:spPr>
          <a:xfrm>
            <a:off x="4608874" y="1519963"/>
            <a:ext cx="3873300" cy="2299768"/>
          </a:xfrm>
          <a:prstGeom prst="rect">
            <a:avLst/>
          </a:prstGeom>
          <a:noFill/>
          <a:ln>
            <a:noFill/>
          </a:ln>
        </p:spPr>
      </p:pic>
      <p:sp>
        <p:nvSpPr>
          <p:cNvPr id="240" name="Google Shape;240;p36"/>
          <p:cNvSpPr/>
          <p:nvPr/>
        </p:nvSpPr>
        <p:spPr>
          <a:xfrm>
            <a:off x="5025750" y="2915600"/>
            <a:ext cx="1257600" cy="431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2148775" y="1801575"/>
            <a:ext cx="591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5000">
                <a:solidFill>
                  <a:srgbClr val="980000"/>
                </a:solidFill>
                <a:latin typeface="Times New Roman"/>
                <a:ea typeface="Times New Roman"/>
                <a:cs typeface="Times New Roman"/>
                <a:sym typeface="Times New Roman"/>
              </a:rPr>
              <a:t>Process Redesign</a:t>
            </a:r>
            <a:endParaRPr b="1" sz="5000">
              <a:solidFill>
                <a:srgbClr val="98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1468825" y="345525"/>
            <a:ext cx="731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90000"/>
                </a:solidFill>
                <a:latin typeface="Times New Roman"/>
                <a:ea typeface="Times New Roman"/>
                <a:cs typeface="Times New Roman"/>
                <a:sym typeface="Times New Roman"/>
              </a:rPr>
              <a:t>How can we make this more efficient?</a:t>
            </a:r>
            <a:endParaRPr b="1" sz="3000">
              <a:solidFill>
                <a:srgbClr val="990000"/>
              </a:solidFill>
              <a:latin typeface="Times New Roman"/>
              <a:ea typeface="Times New Roman"/>
              <a:cs typeface="Times New Roman"/>
              <a:sym typeface="Times New Roman"/>
            </a:endParaRPr>
          </a:p>
        </p:txBody>
      </p:sp>
      <p:sp>
        <p:nvSpPr>
          <p:cNvPr id="251" name="Google Shape;251;p38"/>
          <p:cNvSpPr txBox="1"/>
          <p:nvPr>
            <p:ph idx="1" type="body"/>
          </p:nvPr>
        </p:nvSpPr>
        <p:spPr>
          <a:xfrm>
            <a:off x="262225" y="15622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latin typeface="Times New Roman"/>
                <a:ea typeface="Times New Roman"/>
                <a:cs typeface="Times New Roman"/>
                <a:sym typeface="Times New Roman"/>
              </a:rPr>
              <a:t>Reduce waiting time by minimizing non value adding </a:t>
            </a:r>
            <a:r>
              <a:rPr lang="en" sz="2000">
                <a:solidFill>
                  <a:schemeClr val="dk1"/>
                </a:solidFill>
                <a:latin typeface="Times New Roman"/>
                <a:ea typeface="Times New Roman"/>
                <a:cs typeface="Times New Roman"/>
                <a:sym typeface="Times New Roman"/>
              </a:rPr>
              <a:t>activities</a:t>
            </a:r>
            <a:endParaRPr sz="2000">
              <a:solidFill>
                <a:schemeClr val="dk1"/>
              </a:solidFill>
              <a:latin typeface="Times New Roman"/>
              <a:ea typeface="Times New Roman"/>
              <a:cs typeface="Times New Roman"/>
              <a:sym typeface="Times New Roman"/>
            </a:endParaRPr>
          </a:p>
          <a:p>
            <a:pPr indent="0" lvl="0" marL="0" rtl="0" algn="ctr">
              <a:spcBef>
                <a:spcPts val="120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ctr">
              <a:spcBef>
                <a:spcPts val="1200"/>
              </a:spcBef>
              <a:spcAft>
                <a:spcPts val="0"/>
              </a:spcAft>
              <a:buNone/>
            </a:pPr>
            <a:r>
              <a:rPr lang="en" sz="2000">
                <a:solidFill>
                  <a:schemeClr val="dk1"/>
                </a:solidFill>
                <a:latin typeface="Times New Roman"/>
                <a:ea typeface="Times New Roman"/>
                <a:cs typeface="Times New Roman"/>
                <a:sym typeface="Times New Roman"/>
              </a:rPr>
              <a:t>This can be done by </a:t>
            </a:r>
            <a:r>
              <a:rPr b="1" lang="en" sz="2000">
                <a:solidFill>
                  <a:schemeClr val="dk1"/>
                </a:solidFill>
                <a:latin typeface="Times New Roman"/>
                <a:ea typeface="Times New Roman"/>
                <a:cs typeface="Times New Roman"/>
                <a:sym typeface="Times New Roman"/>
              </a:rPr>
              <a:t>resequencing</a:t>
            </a:r>
            <a:r>
              <a:rPr b="1" lang="en" sz="2000">
                <a:solidFill>
                  <a:schemeClr val="dk1"/>
                </a:solidFill>
                <a:latin typeface="Times New Roman"/>
                <a:ea typeface="Times New Roman"/>
                <a:cs typeface="Times New Roman"/>
                <a:sym typeface="Times New Roman"/>
              </a:rPr>
              <a:t> </a:t>
            </a:r>
            <a:r>
              <a:rPr b="1" lang="en" sz="2000">
                <a:solidFill>
                  <a:schemeClr val="dk1"/>
                </a:solidFill>
                <a:latin typeface="Times New Roman"/>
                <a:ea typeface="Times New Roman"/>
                <a:cs typeface="Times New Roman"/>
                <a:sym typeface="Times New Roman"/>
              </a:rPr>
              <a:t>in person training</a:t>
            </a:r>
            <a:r>
              <a:rPr lang="en" sz="2000">
                <a:solidFill>
                  <a:schemeClr val="dk1"/>
                </a:solidFill>
                <a:latin typeface="Times New Roman"/>
                <a:ea typeface="Times New Roman"/>
                <a:cs typeface="Times New Roman"/>
                <a:sym typeface="Times New Roman"/>
              </a:rPr>
              <a:t>, eliminating waiting time (training day)</a:t>
            </a:r>
            <a:endParaRPr b="1" sz="2000">
              <a:solidFill>
                <a:schemeClr val="dk1"/>
              </a:solidFill>
              <a:latin typeface="Times New Roman"/>
              <a:ea typeface="Times New Roman"/>
              <a:cs typeface="Times New Roman"/>
              <a:sym typeface="Times New Roman"/>
            </a:endParaRPr>
          </a:p>
          <a:p>
            <a:pPr indent="0" lvl="0" marL="0" rtl="0" algn="ctr">
              <a:spcBef>
                <a:spcPts val="120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80000"/>
                </a:solidFill>
                <a:latin typeface="Times New Roman"/>
                <a:ea typeface="Times New Roman"/>
                <a:cs typeface="Times New Roman"/>
                <a:sym typeface="Times New Roman"/>
              </a:rPr>
              <a:t>To-Be Model - Parent Process</a:t>
            </a:r>
            <a:endParaRPr b="1" sz="3000">
              <a:solidFill>
                <a:srgbClr val="980000"/>
              </a:solidFill>
              <a:latin typeface="Times New Roman"/>
              <a:ea typeface="Times New Roman"/>
              <a:cs typeface="Times New Roman"/>
              <a:sym typeface="Times New Roman"/>
            </a:endParaRPr>
          </a:p>
        </p:txBody>
      </p:sp>
      <p:sp>
        <p:nvSpPr>
          <p:cNvPr id="257" name="Google Shape;257;p39"/>
          <p:cNvSpPr txBox="1"/>
          <p:nvPr/>
        </p:nvSpPr>
        <p:spPr>
          <a:xfrm>
            <a:off x="7123200" y="2172738"/>
            <a:ext cx="2020800" cy="15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Times New Roman"/>
                <a:ea typeface="Times New Roman"/>
                <a:cs typeface="Times New Roman"/>
                <a:sym typeface="Times New Roman"/>
              </a:rPr>
              <a:t>Reduces waiting time by resequencing in person training to right before using equipment</a:t>
            </a:r>
            <a:endParaRPr sz="2000">
              <a:latin typeface="Times New Roman"/>
              <a:ea typeface="Times New Roman"/>
              <a:cs typeface="Times New Roman"/>
              <a:sym typeface="Times New Roman"/>
            </a:endParaRPr>
          </a:p>
        </p:txBody>
      </p:sp>
      <p:sp>
        <p:nvSpPr>
          <p:cNvPr id="258" name="Google Shape;258;p39"/>
          <p:cNvSpPr/>
          <p:nvPr/>
        </p:nvSpPr>
        <p:spPr>
          <a:xfrm>
            <a:off x="7123200" y="1770850"/>
            <a:ext cx="522900" cy="487500"/>
          </a:xfrm>
          <a:prstGeom prst="star5">
            <a:avLst>
              <a:gd fmla="val 19098" name="adj"/>
              <a:gd fmla="val 105146" name="hf"/>
              <a:gd fmla="val 110557" name="vf"/>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9" name="Google Shape;259;p39"/>
          <p:cNvPicPr preferRelativeResize="0"/>
          <p:nvPr/>
        </p:nvPicPr>
        <p:blipFill>
          <a:blip r:embed="rId3">
            <a:alphaModFix/>
          </a:blip>
          <a:stretch>
            <a:fillRect/>
          </a:stretch>
        </p:blipFill>
        <p:spPr>
          <a:xfrm>
            <a:off x="152400" y="1170125"/>
            <a:ext cx="6818401" cy="3062156"/>
          </a:xfrm>
          <a:prstGeom prst="rect">
            <a:avLst/>
          </a:prstGeom>
          <a:noFill/>
          <a:ln>
            <a:noFill/>
          </a:ln>
        </p:spPr>
      </p:pic>
      <p:sp>
        <p:nvSpPr>
          <p:cNvPr id="260" name="Google Shape;260;p39"/>
          <p:cNvSpPr/>
          <p:nvPr/>
        </p:nvSpPr>
        <p:spPr>
          <a:xfrm>
            <a:off x="4474650" y="2887325"/>
            <a:ext cx="628800" cy="671100"/>
          </a:xfrm>
          <a:prstGeom prst="ellipse">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80000"/>
                </a:solidFill>
                <a:latin typeface="Times New Roman"/>
                <a:ea typeface="Times New Roman"/>
                <a:cs typeface="Times New Roman"/>
                <a:sym typeface="Times New Roman"/>
              </a:rPr>
              <a:t>To-Be Model - Subprocesses</a:t>
            </a:r>
            <a:endParaRPr b="1" sz="3000">
              <a:solidFill>
                <a:srgbClr val="980000"/>
              </a:solidFill>
              <a:latin typeface="Times New Roman"/>
              <a:ea typeface="Times New Roman"/>
              <a:cs typeface="Times New Roman"/>
              <a:sym typeface="Times New Roman"/>
            </a:endParaRPr>
          </a:p>
        </p:txBody>
      </p:sp>
      <p:pic>
        <p:nvPicPr>
          <p:cNvPr id="266" name="Google Shape;266;p40"/>
          <p:cNvPicPr preferRelativeResize="0"/>
          <p:nvPr/>
        </p:nvPicPr>
        <p:blipFill>
          <a:blip r:embed="rId3">
            <a:alphaModFix/>
          </a:blip>
          <a:stretch>
            <a:fillRect/>
          </a:stretch>
        </p:blipFill>
        <p:spPr>
          <a:xfrm>
            <a:off x="522125" y="1057100"/>
            <a:ext cx="6686706" cy="3820975"/>
          </a:xfrm>
          <a:prstGeom prst="rect">
            <a:avLst/>
          </a:prstGeom>
          <a:noFill/>
          <a:ln>
            <a:noFill/>
          </a:ln>
        </p:spPr>
      </p:pic>
      <p:sp>
        <p:nvSpPr>
          <p:cNvPr id="267" name="Google Shape;267;p40"/>
          <p:cNvSpPr txBox="1"/>
          <p:nvPr/>
        </p:nvSpPr>
        <p:spPr>
          <a:xfrm>
            <a:off x="7123200" y="2172738"/>
            <a:ext cx="2020800" cy="15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Times New Roman"/>
                <a:ea typeface="Times New Roman"/>
                <a:cs typeface="Times New Roman"/>
                <a:sym typeface="Times New Roman"/>
              </a:rPr>
              <a:t>Reduces waiting time by </a:t>
            </a:r>
            <a:r>
              <a:rPr lang="en" sz="2000">
                <a:latin typeface="Times New Roman"/>
                <a:ea typeface="Times New Roman"/>
                <a:cs typeface="Times New Roman"/>
                <a:sym typeface="Times New Roman"/>
              </a:rPr>
              <a:t>resequencing</a:t>
            </a:r>
            <a:r>
              <a:rPr lang="en" sz="2000">
                <a:latin typeface="Times New Roman"/>
                <a:ea typeface="Times New Roman"/>
                <a:cs typeface="Times New Roman"/>
                <a:sym typeface="Times New Roman"/>
              </a:rPr>
              <a:t> in person training to the parent level</a:t>
            </a:r>
            <a:endParaRPr sz="2000">
              <a:latin typeface="Times New Roman"/>
              <a:ea typeface="Times New Roman"/>
              <a:cs typeface="Times New Roman"/>
              <a:sym typeface="Times New Roman"/>
            </a:endParaRPr>
          </a:p>
        </p:txBody>
      </p:sp>
      <p:sp>
        <p:nvSpPr>
          <p:cNvPr id="268" name="Google Shape;268;p40"/>
          <p:cNvSpPr/>
          <p:nvPr/>
        </p:nvSpPr>
        <p:spPr>
          <a:xfrm>
            <a:off x="7123200" y="1770850"/>
            <a:ext cx="522900" cy="487500"/>
          </a:xfrm>
          <a:prstGeom prst="star5">
            <a:avLst>
              <a:gd fmla="val 19098" name="adj"/>
              <a:gd fmla="val 105146" name="hf"/>
              <a:gd fmla="val 110557" name="vf"/>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80000"/>
                </a:solidFill>
                <a:latin typeface="Times New Roman"/>
                <a:ea typeface="Times New Roman"/>
                <a:cs typeface="Times New Roman"/>
                <a:sym typeface="Times New Roman"/>
              </a:rPr>
              <a:t>To-Be Model - </a:t>
            </a:r>
            <a:r>
              <a:rPr b="1" lang="en" sz="3000">
                <a:solidFill>
                  <a:srgbClr val="980000"/>
                </a:solidFill>
                <a:latin typeface="Times New Roman"/>
                <a:ea typeface="Times New Roman"/>
                <a:cs typeface="Times New Roman"/>
                <a:sym typeface="Times New Roman"/>
              </a:rPr>
              <a:t>Quantitative</a:t>
            </a:r>
            <a:r>
              <a:rPr b="1" lang="en" sz="3000">
                <a:solidFill>
                  <a:srgbClr val="980000"/>
                </a:solidFill>
                <a:latin typeface="Times New Roman"/>
                <a:ea typeface="Times New Roman"/>
                <a:cs typeface="Times New Roman"/>
                <a:sym typeface="Times New Roman"/>
              </a:rPr>
              <a:t> Analysis</a:t>
            </a:r>
            <a:endParaRPr b="1" sz="3000">
              <a:solidFill>
                <a:srgbClr val="980000"/>
              </a:solidFill>
              <a:latin typeface="Times New Roman"/>
              <a:ea typeface="Times New Roman"/>
              <a:cs typeface="Times New Roman"/>
              <a:sym typeface="Times New Roman"/>
            </a:endParaRPr>
          </a:p>
        </p:txBody>
      </p:sp>
      <p:pic>
        <p:nvPicPr>
          <p:cNvPr id="274" name="Google Shape;274;p41"/>
          <p:cNvPicPr preferRelativeResize="0"/>
          <p:nvPr/>
        </p:nvPicPr>
        <p:blipFill>
          <a:blip r:embed="rId3">
            <a:alphaModFix/>
          </a:blip>
          <a:stretch>
            <a:fillRect/>
          </a:stretch>
        </p:blipFill>
        <p:spPr>
          <a:xfrm>
            <a:off x="1228650" y="1050050"/>
            <a:ext cx="6686706" cy="3820975"/>
          </a:xfrm>
          <a:prstGeom prst="rect">
            <a:avLst/>
          </a:prstGeom>
          <a:noFill/>
          <a:ln>
            <a:noFill/>
          </a:ln>
        </p:spPr>
      </p:pic>
      <p:sp>
        <p:nvSpPr>
          <p:cNvPr id="275" name="Google Shape;275;p41"/>
          <p:cNvSpPr txBox="1"/>
          <p:nvPr/>
        </p:nvSpPr>
        <p:spPr>
          <a:xfrm>
            <a:off x="2446925" y="2753100"/>
            <a:ext cx="657000" cy="4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F9000"/>
                </a:solidFill>
              </a:rPr>
              <a:t>0 mins</a:t>
            </a:r>
            <a:endParaRPr sz="1000">
              <a:solidFill>
                <a:srgbClr val="BF9000"/>
              </a:solidFill>
            </a:endParaRPr>
          </a:p>
        </p:txBody>
      </p:sp>
      <p:sp>
        <p:nvSpPr>
          <p:cNvPr id="276" name="Google Shape;276;p41"/>
          <p:cNvSpPr txBox="1"/>
          <p:nvPr/>
        </p:nvSpPr>
        <p:spPr>
          <a:xfrm>
            <a:off x="3315900" y="1932850"/>
            <a:ext cx="125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2 hours (120 mins)</a:t>
            </a:r>
            <a:endParaRPr>
              <a:solidFill>
                <a:srgbClr val="38761D"/>
              </a:solidFill>
            </a:endParaRPr>
          </a:p>
        </p:txBody>
      </p:sp>
      <p:sp>
        <p:nvSpPr>
          <p:cNvPr id="277" name="Google Shape;277;p41"/>
          <p:cNvSpPr txBox="1"/>
          <p:nvPr/>
        </p:nvSpPr>
        <p:spPr>
          <a:xfrm>
            <a:off x="5626300" y="2180800"/>
            <a:ext cx="7065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95%</a:t>
            </a:r>
            <a:endParaRPr sz="1000">
              <a:solidFill>
                <a:schemeClr val="dk1"/>
              </a:solidFill>
            </a:endParaRPr>
          </a:p>
        </p:txBody>
      </p:sp>
      <p:sp>
        <p:nvSpPr>
          <p:cNvPr id="278" name="Google Shape;278;p41"/>
          <p:cNvSpPr txBox="1"/>
          <p:nvPr/>
        </p:nvSpPr>
        <p:spPr>
          <a:xfrm>
            <a:off x="4084725" y="3053175"/>
            <a:ext cx="657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a:t>
            </a:r>
            <a:endParaRPr/>
          </a:p>
        </p:txBody>
      </p:sp>
      <p:sp>
        <p:nvSpPr>
          <p:cNvPr id="279" name="Google Shape;279;p41"/>
          <p:cNvSpPr txBox="1"/>
          <p:nvPr/>
        </p:nvSpPr>
        <p:spPr>
          <a:xfrm>
            <a:off x="1683900" y="3509075"/>
            <a:ext cx="3163800" cy="15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80000"/>
                </a:solidFill>
              </a:rPr>
              <a:t>0+120/(1-.95)</a:t>
            </a:r>
            <a:endParaRPr sz="1800">
              <a:solidFill>
                <a:srgbClr val="980000"/>
              </a:solidFill>
            </a:endParaRPr>
          </a:p>
          <a:p>
            <a:pPr indent="0" lvl="0" marL="0" rtl="0" algn="l">
              <a:spcBef>
                <a:spcPts val="0"/>
              </a:spcBef>
              <a:spcAft>
                <a:spcPts val="0"/>
              </a:spcAft>
              <a:buNone/>
            </a:pPr>
            <a:r>
              <a:t/>
            </a:r>
            <a:endParaRPr sz="1800">
              <a:solidFill>
                <a:srgbClr val="980000"/>
              </a:solidFill>
            </a:endParaRPr>
          </a:p>
          <a:p>
            <a:pPr indent="0" lvl="0" marL="0" rtl="0" algn="l">
              <a:spcBef>
                <a:spcPts val="0"/>
              </a:spcBef>
              <a:spcAft>
                <a:spcPts val="0"/>
              </a:spcAft>
              <a:buNone/>
            </a:pPr>
            <a:r>
              <a:rPr lang="en" sz="1800">
                <a:solidFill>
                  <a:srgbClr val="980000"/>
                </a:solidFill>
              </a:rPr>
              <a:t>Processing time = 2400 mins</a:t>
            </a:r>
            <a:endParaRPr sz="1800">
              <a:solidFill>
                <a:srgbClr val="98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1412999" y="347375"/>
            <a:ext cx="6318000" cy="7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000">
                <a:solidFill>
                  <a:srgbClr val="980000"/>
                </a:solidFill>
                <a:latin typeface="Times New Roman"/>
                <a:ea typeface="Times New Roman"/>
                <a:cs typeface="Times New Roman"/>
                <a:sym typeface="Times New Roman"/>
              </a:rPr>
              <a:t>Business </a:t>
            </a:r>
            <a:r>
              <a:rPr b="1" lang="en" sz="3000">
                <a:solidFill>
                  <a:srgbClr val="980000"/>
                </a:solidFill>
                <a:latin typeface="Times New Roman"/>
                <a:ea typeface="Times New Roman"/>
                <a:cs typeface="Times New Roman"/>
                <a:sym typeface="Times New Roman"/>
              </a:rPr>
              <a:t>Description</a:t>
            </a:r>
            <a:endParaRPr b="1" sz="3000">
              <a:solidFill>
                <a:srgbClr val="980000"/>
              </a:solidFill>
              <a:latin typeface="Times New Roman"/>
              <a:ea typeface="Times New Roman"/>
              <a:cs typeface="Times New Roman"/>
              <a:sym typeface="Times New Roman"/>
            </a:endParaRPr>
          </a:p>
        </p:txBody>
      </p:sp>
      <p:sp>
        <p:nvSpPr>
          <p:cNvPr id="68" name="Google Shape;68;p15"/>
          <p:cNvSpPr txBox="1"/>
          <p:nvPr>
            <p:ph idx="1" type="subTitle"/>
          </p:nvPr>
        </p:nvSpPr>
        <p:spPr>
          <a:xfrm>
            <a:off x="5130000" y="1193950"/>
            <a:ext cx="4014000" cy="3072600"/>
          </a:xfrm>
          <a:prstGeom prst="rect">
            <a:avLst/>
          </a:prstGeom>
        </p:spPr>
        <p:txBody>
          <a:bodyPr anchorCtr="0" anchor="t" bIns="91425" lIns="91425" spcFirstLastPara="1" rIns="91425" wrap="square" tIns="91425">
            <a:noAutofit/>
          </a:bodyPr>
          <a:lstStyle/>
          <a:p>
            <a:pPr indent="457200" lvl="0" marL="0" rtl="0" algn="l">
              <a:lnSpc>
                <a:spcPct val="95000"/>
              </a:lnSpc>
              <a:spcBef>
                <a:spcPts val="0"/>
              </a:spcBef>
              <a:spcAft>
                <a:spcPts val="0"/>
              </a:spcAft>
              <a:buSzPts val="853"/>
              <a:buNone/>
            </a:pPr>
            <a:r>
              <a:rPr lang="en" sz="1053">
                <a:solidFill>
                  <a:schemeClr val="dk1"/>
                </a:solidFill>
                <a:latin typeface="Times New Roman"/>
                <a:ea typeface="Times New Roman"/>
                <a:cs typeface="Times New Roman"/>
                <a:sym typeface="Times New Roman"/>
              </a:rPr>
              <a:t>Our selected business process is the equipment rental process through the Makerspace library which is run by the University of Georgia. The University of Georgia is part of the University System of Georgia, which governs the public institutions of higher education in Georgia. UGA operates in higher education and research. Our primary campus is located in Athens, Georgia, although there are additional campuses and facilities throughout the state. UGA is a large, public, comprehensive research institution that serves a diverse population of students and offers a broad range of undergraduate, graduate, and professional degree programs through 18 schools and colleges in areas such as business, education, engineering, law, and the sciences. </a:t>
            </a:r>
            <a:endParaRPr sz="1053">
              <a:solidFill>
                <a:schemeClr val="dk1"/>
              </a:solidFill>
              <a:latin typeface="Times New Roman"/>
              <a:ea typeface="Times New Roman"/>
              <a:cs typeface="Times New Roman"/>
              <a:sym typeface="Times New Roman"/>
            </a:endParaRPr>
          </a:p>
          <a:p>
            <a:pPr indent="457200" lvl="0" marL="0" rtl="0" algn="l">
              <a:lnSpc>
                <a:spcPct val="95000"/>
              </a:lnSpc>
              <a:spcBef>
                <a:spcPts val="0"/>
              </a:spcBef>
              <a:spcAft>
                <a:spcPts val="0"/>
              </a:spcAft>
              <a:buClr>
                <a:schemeClr val="dk1"/>
              </a:buClr>
              <a:buSzPts val="853"/>
              <a:buFont typeface="Arial"/>
              <a:buNone/>
            </a:pPr>
            <a:r>
              <a:t/>
            </a:r>
            <a:endParaRPr sz="1053">
              <a:solidFill>
                <a:schemeClr val="dk1"/>
              </a:solidFill>
              <a:latin typeface="Times New Roman"/>
              <a:ea typeface="Times New Roman"/>
              <a:cs typeface="Times New Roman"/>
              <a:sym typeface="Times New Roman"/>
            </a:endParaRPr>
          </a:p>
          <a:p>
            <a:pPr indent="457200" lvl="0" marL="0" rtl="0" algn="l">
              <a:lnSpc>
                <a:spcPct val="95000"/>
              </a:lnSpc>
              <a:spcBef>
                <a:spcPts val="0"/>
              </a:spcBef>
              <a:spcAft>
                <a:spcPts val="0"/>
              </a:spcAft>
              <a:buClr>
                <a:schemeClr val="dk1"/>
              </a:buClr>
              <a:buSzPts val="853"/>
              <a:buFont typeface="Arial"/>
              <a:buNone/>
            </a:pPr>
            <a:r>
              <a:rPr lang="en" sz="1053">
                <a:solidFill>
                  <a:schemeClr val="dk1"/>
                </a:solidFill>
                <a:latin typeface="Times New Roman"/>
                <a:ea typeface="Times New Roman"/>
                <a:cs typeface="Times New Roman"/>
                <a:sym typeface="Times New Roman"/>
              </a:rPr>
              <a:t>UGA receives financial support from multiple sources, including state funding, tuition and fees, research grants, private donations, and endowment income. The university’s mission is to educate students to be leaders and engaged citizens through high-quality academic programs, research, and outreach. UGA's vision is to be a global research institution committed to teaching, service, and inquiry, contributing to the state's and nation's intellectual, cultural, and environmental heritage. UGA realizes this vision through interdisciplinary, team-based work, innovative scholarship, and a commitment to student success, as well as its unique position in promoting entrepreneurship, economic development, and cultural enrichment in its local and regional communities.</a:t>
            </a:r>
            <a:endParaRPr sz="1053">
              <a:latin typeface="Times New Roman"/>
              <a:ea typeface="Times New Roman"/>
              <a:cs typeface="Times New Roman"/>
              <a:sym typeface="Times New Roman"/>
            </a:endParaRPr>
          </a:p>
        </p:txBody>
      </p:sp>
      <p:pic>
        <p:nvPicPr>
          <p:cNvPr id="69" name="Google Shape;69;p15"/>
          <p:cNvPicPr preferRelativeResize="0"/>
          <p:nvPr/>
        </p:nvPicPr>
        <p:blipFill>
          <a:blip r:embed="rId3">
            <a:alphaModFix/>
          </a:blip>
          <a:stretch>
            <a:fillRect/>
          </a:stretch>
        </p:blipFill>
        <p:spPr>
          <a:xfrm>
            <a:off x="144250" y="1334500"/>
            <a:ext cx="5033325" cy="3511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80000"/>
                </a:solidFill>
                <a:latin typeface="Times New Roman"/>
                <a:ea typeface="Times New Roman"/>
                <a:cs typeface="Times New Roman"/>
                <a:sym typeface="Times New Roman"/>
              </a:rPr>
              <a:t>To-Be Model - </a:t>
            </a:r>
            <a:r>
              <a:rPr b="1" lang="en" sz="3000">
                <a:solidFill>
                  <a:srgbClr val="980000"/>
                </a:solidFill>
                <a:latin typeface="Times New Roman"/>
                <a:ea typeface="Times New Roman"/>
                <a:cs typeface="Times New Roman"/>
                <a:sym typeface="Times New Roman"/>
              </a:rPr>
              <a:t>Quantitative</a:t>
            </a:r>
            <a:r>
              <a:rPr b="1" lang="en" sz="3000">
                <a:solidFill>
                  <a:srgbClr val="980000"/>
                </a:solidFill>
                <a:latin typeface="Times New Roman"/>
                <a:ea typeface="Times New Roman"/>
                <a:cs typeface="Times New Roman"/>
                <a:sym typeface="Times New Roman"/>
              </a:rPr>
              <a:t> Analysis</a:t>
            </a:r>
            <a:endParaRPr b="1" sz="3000">
              <a:solidFill>
                <a:srgbClr val="980000"/>
              </a:solidFill>
              <a:latin typeface="Times New Roman"/>
              <a:ea typeface="Times New Roman"/>
              <a:cs typeface="Times New Roman"/>
              <a:sym typeface="Times New Roman"/>
            </a:endParaRPr>
          </a:p>
        </p:txBody>
      </p:sp>
      <p:pic>
        <p:nvPicPr>
          <p:cNvPr id="285" name="Google Shape;285;p42"/>
          <p:cNvPicPr preferRelativeResize="0"/>
          <p:nvPr/>
        </p:nvPicPr>
        <p:blipFill>
          <a:blip r:embed="rId3">
            <a:alphaModFix/>
          </a:blip>
          <a:stretch>
            <a:fillRect/>
          </a:stretch>
        </p:blipFill>
        <p:spPr>
          <a:xfrm>
            <a:off x="1035550" y="1156000"/>
            <a:ext cx="7552124" cy="3391674"/>
          </a:xfrm>
          <a:prstGeom prst="rect">
            <a:avLst/>
          </a:prstGeom>
          <a:noFill/>
          <a:ln>
            <a:noFill/>
          </a:ln>
        </p:spPr>
      </p:pic>
      <p:sp>
        <p:nvSpPr>
          <p:cNvPr id="286" name="Google Shape;286;p42"/>
          <p:cNvSpPr txBox="1"/>
          <p:nvPr/>
        </p:nvSpPr>
        <p:spPr>
          <a:xfrm>
            <a:off x="2559950" y="1665075"/>
            <a:ext cx="1434300" cy="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8761D"/>
                </a:solidFill>
              </a:rPr>
              <a:t>2400 mins</a:t>
            </a:r>
            <a:endParaRPr sz="1000">
              <a:solidFill>
                <a:srgbClr val="38761D"/>
              </a:solidFill>
            </a:endParaRPr>
          </a:p>
        </p:txBody>
      </p:sp>
      <p:sp>
        <p:nvSpPr>
          <p:cNvPr id="287" name="Google Shape;287;p42"/>
          <p:cNvSpPr txBox="1"/>
          <p:nvPr/>
        </p:nvSpPr>
        <p:spPr>
          <a:xfrm>
            <a:off x="1356525" y="2233050"/>
            <a:ext cx="67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BF9000"/>
                </a:solidFill>
              </a:rPr>
              <a:t>0 mins</a:t>
            </a:r>
            <a:endParaRPr sz="1000">
              <a:solidFill>
                <a:srgbClr val="BF9000"/>
              </a:solidFill>
            </a:endParaRPr>
          </a:p>
        </p:txBody>
      </p:sp>
      <p:sp>
        <p:nvSpPr>
          <p:cNvPr id="288" name="Google Shape;288;p42"/>
          <p:cNvSpPr txBox="1"/>
          <p:nvPr/>
        </p:nvSpPr>
        <p:spPr>
          <a:xfrm>
            <a:off x="2307325" y="2103075"/>
            <a:ext cx="44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60%</a:t>
            </a:r>
            <a:endParaRPr>
              <a:solidFill>
                <a:schemeClr val="dk1"/>
              </a:solidFill>
            </a:endParaRPr>
          </a:p>
        </p:txBody>
      </p:sp>
      <p:sp>
        <p:nvSpPr>
          <p:cNvPr id="289" name="Google Shape;289;p42"/>
          <p:cNvSpPr txBox="1"/>
          <p:nvPr/>
        </p:nvSpPr>
        <p:spPr>
          <a:xfrm>
            <a:off x="1886450" y="2342625"/>
            <a:ext cx="67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4</a:t>
            </a:r>
            <a:r>
              <a:rPr lang="en" sz="1000">
                <a:solidFill>
                  <a:schemeClr val="dk1"/>
                </a:solidFill>
              </a:rPr>
              <a:t>0%</a:t>
            </a:r>
            <a:endParaRPr/>
          </a:p>
        </p:txBody>
      </p:sp>
      <p:sp>
        <p:nvSpPr>
          <p:cNvPr id="290" name="Google Shape;290;p42"/>
          <p:cNvSpPr txBox="1"/>
          <p:nvPr/>
        </p:nvSpPr>
        <p:spPr>
          <a:xfrm>
            <a:off x="3841200" y="2184150"/>
            <a:ext cx="73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2 mins</a:t>
            </a:r>
            <a:endParaRPr>
              <a:solidFill>
                <a:srgbClr val="38761D"/>
              </a:solidFill>
            </a:endParaRPr>
          </a:p>
        </p:txBody>
      </p:sp>
      <p:sp>
        <p:nvSpPr>
          <p:cNvPr id="291" name="Google Shape;291;p42"/>
          <p:cNvSpPr txBox="1"/>
          <p:nvPr/>
        </p:nvSpPr>
        <p:spPr>
          <a:xfrm>
            <a:off x="4474863" y="2342625"/>
            <a:ext cx="67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BF9000"/>
                </a:solidFill>
              </a:rPr>
              <a:t>0 mins</a:t>
            </a:r>
            <a:endParaRPr>
              <a:solidFill>
                <a:srgbClr val="BF9000"/>
              </a:solidFill>
            </a:endParaRPr>
          </a:p>
        </p:txBody>
      </p:sp>
      <p:sp>
        <p:nvSpPr>
          <p:cNvPr id="292" name="Google Shape;292;p42"/>
          <p:cNvSpPr txBox="1"/>
          <p:nvPr/>
        </p:nvSpPr>
        <p:spPr>
          <a:xfrm>
            <a:off x="5048600" y="2286100"/>
            <a:ext cx="73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BF9000"/>
                </a:solidFill>
              </a:rPr>
              <a:t>0 mins</a:t>
            </a:r>
            <a:endParaRPr/>
          </a:p>
        </p:txBody>
      </p:sp>
      <p:sp>
        <p:nvSpPr>
          <p:cNvPr id="293" name="Google Shape;293;p42"/>
          <p:cNvSpPr txBox="1"/>
          <p:nvPr/>
        </p:nvSpPr>
        <p:spPr>
          <a:xfrm>
            <a:off x="5201025" y="2961325"/>
            <a:ext cx="73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5 mins</a:t>
            </a:r>
            <a:endParaRPr>
              <a:solidFill>
                <a:srgbClr val="38761D"/>
              </a:solidFill>
            </a:endParaRPr>
          </a:p>
        </p:txBody>
      </p:sp>
      <p:sp>
        <p:nvSpPr>
          <p:cNvPr id="294" name="Google Shape;294;p42"/>
          <p:cNvSpPr txBox="1"/>
          <p:nvPr/>
        </p:nvSpPr>
        <p:spPr>
          <a:xfrm>
            <a:off x="5779400" y="2961325"/>
            <a:ext cx="73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45 </a:t>
            </a:r>
            <a:r>
              <a:rPr lang="en" sz="1000">
                <a:solidFill>
                  <a:srgbClr val="38761D"/>
                </a:solidFill>
              </a:rPr>
              <a:t>mins</a:t>
            </a:r>
            <a:endParaRPr>
              <a:solidFill>
                <a:srgbClr val="38761D"/>
              </a:solidFill>
            </a:endParaRPr>
          </a:p>
        </p:txBody>
      </p:sp>
      <p:sp>
        <p:nvSpPr>
          <p:cNvPr id="295" name="Google Shape;295;p42"/>
          <p:cNvSpPr txBox="1"/>
          <p:nvPr/>
        </p:nvSpPr>
        <p:spPr>
          <a:xfrm>
            <a:off x="6370893" y="3512425"/>
            <a:ext cx="1325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120 mins </a:t>
            </a:r>
            <a:endParaRPr sz="1000">
              <a:solidFill>
                <a:srgbClr val="38761D"/>
              </a:solidFill>
            </a:endParaRPr>
          </a:p>
          <a:p>
            <a:pPr indent="0" lvl="0" marL="0" rtl="0" algn="l">
              <a:spcBef>
                <a:spcPts val="0"/>
              </a:spcBef>
              <a:spcAft>
                <a:spcPts val="0"/>
              </a:spcAft>
              <a:buNone/>
            </a:pPr>
            <a:r>
              <a:rPr lang="en" sz="1000">
                <a:solidFill>
                  <a:srgbClr val="38761D"/>
                </a:solidFill>
              </a:rPr>
              <a:t>(2 hours)</a:t>
            </a:r>
            <a:endParaRPr>
              <a:solidFill>
                <a:srgbClr val="38761D"/>
              </a:solidFill>
            </a:endParaRPr>
          </a:p>
        </p:txBody>
      </p:sp>
      <p:sp>
        <p:nvSpPr>
          <p:cNvPr id="296" name="Google Shape;296;p42"/>
          <p:cNvSpPr txBox="1"/>
          <p:nvPr/>
        </p:nvSpPr>
        <p:spPr>
          <a:xfrm>
            <a:off x="7022800" y="3557850"/>
            <a:ext cx="67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rPr>
              <a:t>5 mins</a:t>
            </a:r>
            <a:endParaRPr/>
          </a:p>
        </p:txBody>
      </p:sp>
      <p:sp>
        <p:nvSpPr>
          <p:cNvPr id="297" name="Google Shape;297;p42"/>
          <p:cNvSpPr txBox="1"/>
          <p:nvPr/>
        </p:nvSpPr>
        <p:spPr>
          <a:xfrm>
            <a:off x="7535600" y="3063300"/>
            <a:ext cx="73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BF9000"/>
                </a:solidFill>
              </a:rPr>
              <a:t>0 mins</a:t>
            </a:r>
            <a:endParaRPr/>
          </a:p>
        </p:txBody>
      </p:sp>
      <p:sp>
        <p:nvSpPr>
          <p:cNvPr id="298" name="Google Shape;298;p42"/>
          <p:cNvSpPr txBox="1"/>
          <p:nvPr/>
        </p:nvSpPr>
        <p:spPr>
          <a:xfrm>
            <a:off x="1796925" y="3169950"/>
            <a:ext cx="3404100" cy="10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80000"/>
                </a:solidFill>
              </a:rPr>
              <a:t>0+2400(.60)+2+0+0+5+45+120+5+0</a:t>
            </a:r>
            <a:endParaRPr sz="1800">
              <a:solidFill>
                <a:srgbClr val="980000"/>
              </a:solidFill>
            </a:endParaRPr>
          </a:p>
          <a:p>
            <a:pPr indent="0" lvl="0" marL="0" rtl="0" algn="l">
              <a:spcBef>
                <a:spcPts val="0"/>
              </a:spcBef>
              <a:spcAft>
                <a:spcPts val="0"/>
              </a:spcAft>
              <a:buNone/>
            </a:pPr>
            <a:r>
              <a:rPr lang="en" sz="1800">
                <a:solidFill>
                  <a:srgbClr val="980000"/>
                </a:solidFill>
              </a:rPr>
              <a:t>Processing time = 1617 mins</a:t>
            </a:r>
            <a:endParaRPr sz="1800">
              <a:solidFill>
                <a:srgbClr val="98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3"/>
          <p:cNvSpPr txBox="1"/>
          <p:nvPr>
            <p:ph type="title"/>
          </p:nvPr>
        </p:nvSpPr>
        <p:spPr>
          <a:xfrm>
            <a:off x="1833450" y="157225"/>
            <a:ext cx="5477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New Cycle Time Efficiency</a:t>
            </a:r>
            <a:endParaRPr b="1" sz="3000">
              <a:solidFill>
                <a:srgbClr val="980000"/>
              </a:solidFill>
              <a:latin typeface="Times New Roman"/>
              <a:ea typeface="Times New Roman"/>
              <a:cs typeface="Times New Roman"/>
              <a:sym typeface="Times New Roman"/>
            </a:endParaRPr>
          </a:p>
        </p:txBody>
      </p:sp>
      <p:sp>
        <p:nvSpPr>
          <p:cNvPr id="304" name="Google Shape;304;p43"/>
          <p:cNvSpPr txBox="1"/>
          <p:nvPr>
            <p:ph idx="1" type="body"/>
          </p:nvPr>
        </p:nvSpPr>
        <p:spPr>
          <a:xfrm>
            <a:off x="311700" y="1152475"/>
            <a:ext cx="52509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500">
                <a:solidFill>
                  <a:schemeClr val="dk1"/>
                </a:solidFill>
                <a:latin typeface="Times New Roman"/>
                <a:ea typeface="Times New Roman"/>
                <a:cs typeface="Times New Roman"/>
                <a:sym typeface="Times New Roman"/>
              </a:rPr>
              <a:t>Processing time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00">
                <a:solidFill>
                  <a:schemeClr val="dk1"/>
                </a:solidFill>
                <a:latin typeface="Times New Roman"/>
                <a:ea typeface="Times New Roman"/>
                <a:cs typeface="Times New Roman"/>
                <a:sym typeface="Times New Roman"/>
              </a:rPr>
              <a:t>= 1617 mins</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00">
                <a:solidFill>
                  <a:schemeClr val="dk1"/>
                </a:solidFill>
                <a:latin typeface="Times New Roman"/>
                <a:ea typeface="Times New Roman"/>
                <a:cs typeface="Times New Roman"/>
                <a:sym typeface="Times New Roman"/>
              </a:rPr>
              <a:t>Cycle time (updated estimate from process owner with redesign)</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00">
                <a:solidFill>
                  <a:schemeClr val="dk1"/>
                </a:solidFill>
                <a:latin typeface="Times New Roman"/>
                <a:ea typeface="Times New Roman"/>
                <a:cs typeface="Times New Roman"/>
                <a:sym typeface="Times New Roman"/>
              </a:rPr>
              <a:t>= 2880 mins (2 days)</a:t>
            </a:r>
            <a:endParaRPr sz="1500">
              <a:solidFill>
                <a:schemeClr val="dk1"/>
              </a:solidFill>
              <a:latin typeface="Times New Roman"/>
              <a:ea typeface="Times New Roman"/>
              <a:cs typeface="Times New Roman"/>
              <a:sym typeface="Times New Roman"/>
            </a:endParaRPr>
          </a:p>
        </p:txBody>
      </p:sp>
      <p:sp>
        <p:nvSpPr>
          <p:cNvPr id="305" name="Google Shape;305;p43"/>
          <p:cNvSpPr txBox="1"/>
          <p:nvPr/>
        </p:nvSpPr>
        <p:spPr>
          <a:xfrm>
            <a:off x="5673400" y="1152475"/>
            <a:ext cx="3000000" cy="1531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 sz="1535">
                <a:solidFill>
                  <a:schemeClr val="dk1"/>
                </a:solidFill>
                <a:latin typeface="Times New Roman"/>
                <a:ea typeface="Times New Roman"/>
                <a:cs typeface="Times New Roman"/>
                <a:sym typeface="Times New Roman"/>
              </a:rPr>
              <a:t>Processing time / Cycle time = Cycle time efficiency </a:t>
            </a:r>
            <a:endParaRPr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35">
                <a:solidFill>
                  <a:schemeClr val="dk1"/>
                </a:solidFill>
                <a:latin typeface="Times New Roman"/>
                <a:ea typeface="Times New Roman"/>
                <a:cs typeface="Times New Roman"/>
                <a:sym typeface="Times New Roman"/>
              </a:rPr>
              <a:t>1627/2880 = 0.5642</a:t>
            </a:r>
            <a:endParaRPr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35">
              <a:solidFill>
                <a:schemeClr val="dk1"/>
              </a:solidFill>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35">
                <a:solidFill>
                  <a:schemeClr val="dk1"/>
                </a:solidFill>
                <a:highlight>
                  <a:srgbClr val="FFFF00"/>
                </a:highlight>
                <a:latin typeface="Times New Roman"/>
                <a:ea typeface="Times New Roman"/>
                <a:cs typeface="Times New Roman"/>
                <a:sym typeface="Times New Roman"/>
              </a:rPr>
              <a:t>= 56.42%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4"/>
          <p:cNvSpPr txBox="1"/>
          <p:nvPr>
            <p:ph type="title"/>
          </p:nvPr>
        </p:nvSpPr>
        <p:spPr>
          <a:xfrm>
            <a:off x="2970900" y="179200"/>
            <a:ext cx="320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Our Redesign</a:t>
            </a:r>
            <a:endParaRPr b="1" sz="3000">
              <a:solidFill>
                <a:srgbClr val="980000"/>
              </a:solidFill>
              <a:latin typeface="Times New Roman"/>
              <a:ea typeface="Times New Roman"/>
              <a:cs typeface="Times New Roman"/>
              <a:sym typeface="Times New Roman"/>
            </a:endParaRPr>
          </a:p>
        </p:txBody>
      </p:sp>
      <p:sp>
        <p:nvSpPr>
          <p:cNvPr id="311" name="Google Shape;311;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000000"/>
                </a:solidFill>
                <a:latin typeface="Times New Roman"/>
                <a:ea typeface="Times New Roman"/>
                <a:cs typeface="Times New Roman"/>
                <a:sym typeface="Times New Roman"/>
              </a:rPr>
              <a:t>Takes Cycle Time E</a:t>
            </a:r>
            <a:r>
              <a:rPr lang="en">
                <a:solidFill>
                  <a:srgbClr val="000000"/>
                </a:solidFill>
                <a:latin typeface="Times New Roman"/>
                <a:ea typeface="Times New Roman"/>
                <a:cs typeface="Times New Roman"/>
                <a:sym typeface="Times New Roman"/>
              </a:rPr>
              <a:t>fficiency</a:t>
            </a:r>
            <a:r>
              <a:rPr lang="en">
                <a:solidFill>
                  <a:srgbClr val="000000"/>
                </a:solidFill>
                <a:latin typeface="Times New Roman"/>
                <a:ea typeface="Times New Roman"/>
                <a:cs typeface="Times New Roman"/>
                <a:sym typeface="Times New Roman"/>
              </a:rPr>
              <a:t> from:</a:t>
            </a:r>
            <a:endParaRPr>
              <a:solidFill>
                <a:srgbClr val="000000"/>
              </a:solidFill>
              <a:latin typeface="Times New Roman"/>
              <a:ea typeface="Times New Roman"/>
              <a:cs typeface="Times New Roman"/>
              <a:sym typeface="Times New Roman"/>
            </a:endParaRPr>
          </a:p>
          <a:p>
            <a:pPr indent="0" lvl="0" marL="0" rtl="0" algn="ctr">
              <a:spcBef>
                <a:spcPts val="1200"/>
              </a:spcBef>
              <a:spcAft>
                <a:spcPts val="0"/>
              </a:spcAft>
              <a:buNone/>
            </a:pPr>
            <a:r>
              <a:t/>
            </a:r>
            <a:endParaRPr u="sng">
              <a:solidFill>
                <a:srgbClr val="000000"/>
              </a:solidFill>
              <a:latin typeface="Times New Roman"/>
              <a:ea typeface="Times New Roman"/>
              <a:cs typeface="Times New Roman"/>
              <a:sym typeface="Times New Roman"/>
            </a:endParaRPr>
          </a:p>
          <a:p>
            <a:pPr indent="0" lvl="0" marL="0" rtl="0" algn="ctr">
              <a:spcBef>
                <a:spcPts val="1200"/>
              </a:spcBef>
              <a:spcAft>
                <a:spcPts val="0"/>
              </a:spcAft>
              <a:buNone/>
            </a:pPr>
            <a:r>
              <a:rPr lang="en" u="sng">
                <a:solidFill>
                  <a:srgbClr val="000000"/>
                </a:solidFill>
                <a:highlight>
                  <a:srgbClr val="FFFF00"/>
                </a:highlight>
                <a:latin typeface="Times New Roman"/>
                <a:ea typeface="Times New Roman"/>
                <a:cs typeface="Times New Roman"/>
                <a:sym typeface="Times New Roman"/>
              </a:rPr>
              <a:t>37.94%</a:t>
            </a:r>
            <a:endParaRPr u="sng">
              <a:solidFill>
                <a:srgbClr val="000000"/>
              </a:solidFill>
              <a:highlight>
                <a:srgbClr val="FFFF00"/>
              </a:highlight>
              <a:latin typeface="Times New Roman"/>
              <a:ea typeface="Times New Roman"/>
              <a:cs typeface="Times New Roman"/>
              <a:sym typeface="Times New Roman"/>
            </a:endParaRPr>
          </a:p>
          <a:p>
            <a:pPr indent="0" lvl="0" marL="0" rtl="0" algn="ctr">
              <a:spcBef>
                <a:spcPts val="1200"/>
              </a:spcBef>
              <a:spcAft>
                <a:spcPts val="0"/>
              </a:spcAft>
              <a:buNone/>
            </a:pPr>
            <a:r>
              <a:rPr lang="en">
                <a:solidFill>
                  <a:srgbClr val="000000"/>
                </a:solidFill>
                <a:latin typeface="Times New Roman"/>
                <a:ea typeface="Times New Roman"/>
                <a:cs typeface="Times New Roman"/>
                <a:sym typeface="Times New Roman"/>
              </a:rPr>
              <a:t>To:</a:t>
            </a:r>
            <a:endParaRPr>
              <a:solidFill>
                <a:srgbClr val="000000"/>
              </a:solidFill>
              <a:latin typeface="Times New Roman"/>
              <a:ea typeface="Times New Roman"/>
              <a:cs typeface="Times New Roman"/>
              <a:sym typeface="Times New Roman"/>
            </a:endParaRPr>
          </a:p>
          <a:p>
            <a:pPr indent="0" lvl="0" marL="0" rtl="0" algn="ctr">
              <a:spcBef>
                <a:spcPts val="1200"/>
              </a:spcBef>
              <a:spcAft>
                <a:spcPts val="0"/>
              </a:spcAft>
              <a:buNone/>
            </a:pPr>
            <a:r>
              <a:rPr lang="en" u="sng">
                <a:solidFill>
                  <a:srgbClr val="000000"/>
                </a:solidFill>
                <a:highlight>
                  <a:srgbClr val="FFFF00"/>
                </a:highlight>
                <a:latin typeface="Times New Roman"/>
                <a:ea typeface="Times New Roman"/>
                <a:cs typeface="Times New Roman"/>
                <a:sym typeface="Times New Roman"/>
              </a:rPr>
              <a:t>56.42%</a:t>
            </a:r>
            <a:endParaRPr u="sng">
              <a:solidFill>
                <a:srgbClr val="000000"/>
              </a:solidFill>
              <a:highlight>
                <a:srgbClr val="FFFF00"/>
              </a:highlight>
              <a:latin typeface="Times New Roman"/>
              <a:ea typeface="Times New Roman"/>
              <a:cs typeface="Times New Roman"/>
              <a:sym typeface="Times New Roman"/>
            </a:endParaRPr>
          </a:p>
          <a:p>
            <a:pPr indent="0" lvl="0" marL="0" rtl="0" algn="ctr">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ctr">
              <a:spcBef>
                <a:spcPts val="1200"/>
              </a:spcBef>
              <a:spcAft>
                <a:spcPts val="1200"/>
              </a:spcAft>
              <a:buNone/>
            </a:pPr>
            <a:r>
              <a:rPr b="1" lang="en">
                <a:solidFill>
                  <a:srgbClr val="000000"/>
                </a:solidFill>
                <a:latin typeface="Times New Roman"/>
                <a:ea typeface="Times New Roman"/>
                <a:cs typeface="Times New Roman"/>
                <a:sym typeface="Times New Roman"/>
              </a:rPr>
              <a:t>Huge </a:t>
            </a:r>
            <a:r>
              <a:rPr b="1" lang="en">
                <a:solidFill>
                  <a:srgbClr val="000000"/>
                </a:solidFill>
                <a:latin typeface="Times New Roman"/>
                <a:ea typeface="Times New Roman"/>
                <a:cs typeface="Times New Roman"/>
                <a:sym typeface="Times New Roman"/>
              </a:rPr>
              <a:t>improvement!!!</a:t>
            </a:r>
            <a:endParaRPr b="1">
              <a:solidFill>
                <a:srgbClr val="000000"/>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787800" y="278400"/>
            <a:ext cx="7568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Communicating Redesign to Stakeholders</a:t>
            </a:r>
            <a:endParaRPr b="1" sz="3000">
              <a:solidFill>
                <a:srgbClr val="980000"/>
              </a:solidFill>
              <a:latin typeface="Times New Roman"/>
              <a:ea typeface="Times New Roman"/>
              <a:cs typeface="Times New Roman"/>
              <a:sym typeface="Times New Roman"/>
            </a:endParaRPr>
          </a:p>
        </p:txBody>
      </p:sp>
      <p:sp>
        <p:nvSpPr>
          <p:cNvPr id="317" name="Google Shape;317;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We will send our findings to our process owner via email</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W</a:t>
            </a:r>
            <a:r>
              <a:rPr lang="en">
                <a:solidFill>
                  <a:schemeClr val="dk1"/>
                </a:solidFill>
                <a:latin typeface="Times New Roman"/>
                <a:ea typeface="Times New Roman"/>
                <a:cs typeface="Times New Roman"/>
                <a:sym typeface="Times New Roman"/>
              </a:rPr>
              <a:t>e will follow up any questions she might have on our improvements</a:t>
            </a:r>
            <a:endParaRPr>
              <a:solidFill>
                <a:schemeClr val="dk1"/>
              </a:solidFill>
              <a:latin typeface="Times New Roman"/>
              <a:ea typeface="Times New Roman"/>
              <a:cs typeface="Times New Roman"/>
              <a:sym typeface="Times New Roman"/>
            </a:endParaRPr>
          </a:p>
        </p:txBody>
      </p:sp>
      <p:pic>
        <p:nvPicPr>
          <p:cNvPr id="318" name="Google Shape;318;p45"/>
          <p:cNvPicPr preferRelativeResize="0"/>
          <p:nvPr/>
        </p:nvPicPr>
        <p:blipFill>
          <a:blip r:embed="rId3">
            <a:alphaModFix/>
          </a:blip>
          <a:stretch>
            <a:fillRect/>
          </a:stretch>
        </p:blipFill>
        <p:spPr>
          <a:xfrm>
            <a:off x="3174875" y="2375525"/>
            <a:ext cx="2354299" cy="2354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ctrTitle"/>
          </p:nvPr>
        </p:nvSpPr>
        <p:spPr>
          <a:xfrm>
            <a:off x="311700" y="0"/>
            <a:ext cx="8520600" cy="729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Business Description</a:t>
            </a:r>
            <a:r>
              <a:rPr b="1" lang="en" sz="3000">
                <a:solidFill>
                  <a:srgbClr val="980000"/>
                </a:solidFill>
                <a:latin typeface="Times New Roman"/>
                <a:ea typeface="Times New Roman"/>
                <a:cs typeface="Times New Roman"/>
                <a:sym typeface="Times New Roman"/>
              </a:rPr>
              <a:t> Photos</a:t>
            </a:r>
            <a:endParaRPr b="1" sz="3000">
              <a:solidFill>
                <a:srgbClr val="980000"/>
              </a:solidFill>
              <a:latin typeface="Times New Roman"/>
              <a:ea typeface="Times New Roman"/>
              <a:cs typeface="Times New Roman"/>
              <a:sym typeface="Times New Roman"/>
            </a:endParaRPr>
          </a:p>
        </p:txBody>
      </p:sp>
      <p:pic>
        <p:nvPicPr>
          <p:cNvPr id="75" name="Google Shape;75;p16"/>
          <p:cNvPicPr preferRelativeResize="0"/>
          <p:nvPr/>
        </p:nvPicPr>
        <p:blipFill>
          <a:blip r:embed="rId3">
            <a:alphaModFix/>
          </a:blip>
          <a:stretch>
            <a:fillRect/>
          </a:stretch>
        </p:blipFill>
        <p:spPr>
          <a:xfrm>
            <a:off x="435950" y="1621075"/>
            <a:ext cx="3858998" cy="2614124"/>
          </a:xfrm>
          <a:prstGeom prst="rect">
            <a:avLst/>
          </a:prstGeom>
          <a:noFill/>
          <a:ln>
            <a:noFill/>
          </a:ln>
        </p:spPr>
      </p:pic>
      <p:sp>
        <p:nvSpPr>
          <p:cNvPr id="76" name="Google Shape;76;p16"/>
          <p:cNvSpPr txBox="1"/>
          <p:nvPr/>
        </p:nvSpPr>
        <p:spPr>
          <a:xfrm>
            <a:off x="216000" y="949963"/>
            <a:ext cx="4161300" cy="6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Times New Roman"/>
                <a:ea typeface="Times New Roman"/>
                <a:cs typeface="Times New Roman"/>
                <a:sym typeface="Times New Roman"/>
              </a:rPr>
              <a:t>Photos of the University of Georgia</a:t>
            </a:r>
            <a:endParaRPr b="1" sz="1800">
              <a:solidFill>
                <a:schemeClr val="dk2"/>
              </a:solidFill>
              <a:latin typeface="Times New Roman"/>
              <a:ea typeface="Times New Roman"/>
              <a:cs typeface="Times New Roman"/>
              <a:sym typeface="Times New Roman"/>
            </a:endParaRPr>
          </a:p>
        </p:txBody>
      </p:sp>
      <p:pic>
        <p:nvPicPr>
          <p:cNvPr id="77" name="Google Shape;77;p16"/>
          <p:cNvPicPr preferRelativeResize="0"/>
          <p:nvPr/>
        </p:nvPicPr>
        <p:blipFill>
          <a:blip r:embed="rId4">
            <a:alphaModFix/>
          </a:blip>
          <a:stretch>
            <a:fillRect/>
          </a:stretch>
        </p:blipFill>
        <p:spPr>
          <a:xfrm>
            <a:off x="4657550" y="1621075"/>
            <a:ext cx="3921201" cy="2614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ctrTitle"/>
          </p:nvPr>
        </p:nvSpPr>
        <p:spPr>
          <a:xfrm>
            <a:off x="2289138" y="0"/>
            <a:ext cx="4565700" cy="6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600">
                <a:solidFill>
                  <a:srgbClr val="990000"/>
                </a:solidFill>
                <a:latin typeface="Times New Roman"/>
                <a:ea typeface="Times New Roman"/>
                <a:cs typeface="Times New Roman"/>
                <a:sym typeface="Times New Roman"/>
              </a:rPr>
              <a:t>Value Chain Diagram</a:t>
            </a:r>
            <a:endParaRPr b="1" sz="2600">
              <a:solidFill>
                <a:srgbClr val="990000"/>
              </a:solidFill>
              <a:latin typeface="Times New Roman"/>
              <a:ea typeface="Times New Roman"/>
              <a:cs typeface="Times New Roman"/>
              <a:sym typeface="Times New Roman"/>
            </a:endParaRPr>
          </a:p>
        </p:txBody>
      </p:sp>
      <p:pic>
        <p:nvPicPr>
          <p:cNvPr id="83" name="Google Shape;83;p17"/>
          <p:cNvPicPr preferRelativeResize="0"/>
          <p:nvPr/>
        </p:nvPicPr>
        <p:blipFill>
          <a:blip r:embed="rId3">
            <a:alphaModFix/>
          </a:blip>
          <a:stretch>
            <a:fillRect/>
          </a:stretch>
        </p:blipFill>
        <p:spPr>
          <a:xfrm>
            <a:off x="479938" y="533600"/>
            <a:ext cx="8172774" cy="4675775"/>
          </a:xfrm>
          <a:prstGeom prst="rect">
            <a:avLst/>
          </a:prstGeom>
          <a:noFill/>
          <a:ln>
            <a:noFill/>
          </a:ln>
        </p:spPr>
      </p:pic>
      <p:sp>
        <p:nvSpPr>
          <p:cNvPr id="84" name="Google Shape;84;p17"/>
          <p:cNvSpPr/>
          <p:nvPr/>
        </p:nvSpPr>
        <p:spPr>
          <a:xfrm>
            <a:off x="3840475" y="2262750"/>
            <a:ext cx="1451700" cy="1060500"/>
          </a:xfrm>
          <a:prstGeom prst="ellipse">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7"/>
          <p:cNvSpPr/>
          <p:nvPr/>
        </p:nvSpPr>
        <p:spPr>
          <a:xfrm rot="810870">
            <a:off x="244427" y="1894578"/>
            <a:ext cx="3811436" cy="158554"/>
          </a:xfrm>
          <a:prstGeom prst="rightArrow">
            <a:avLst>
              <a:gd fmla="val 50000" name="adj1"/>
              <a:gd fmla="val 50000" name="adj2"/>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ctrTitle"/>
          </p:nvPr>
        </p:nvSpPr>
        <p:spPr>
          <a:xfrm>
            <a:off x="1307550" y="79825"/>
            <a:ext cx="6528900" cy="51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Times New Roman"/>
                <a:ea typeface="Times New Roman"/>
                <a:cs typeface="Times New Roman"/>
                <a:sym typeface="Times New Roman"/>
              </a:rPr>
              <a:t>Process Portfolio </a:t>
            </a:r>
            <a:r>
              <a:rPr b="1" lang="en" sz="2400">
                <a:solidFill>
                  <a:srgbClr val="990000"/>
                </a:solidFill>
                <a:latin typeface="Times New Roman"/>
                <a:ea typeface="Times New Roman"/>
                <a:cs typeface="Times New Roman"/>
                <a:sym typeface="Times New Roman"/>
              </a:rPr>
              <a:t>Prioritization</a:t>
            </a:r>
            <a:r>
              <a:rPr b="1" lang="en" sz="2400">
                <a:solidFill>
                  <a:srgbClr val="990000"/>
                </a:solidFill>
                <a:latin typeface="Times New Roman"/>
                <a:ea typeface="Times New Roman"/>
                <a:cs typeface="Times New Roman"/>
                <a:sym typeface="Times New Roman"/>
              </a:rPr>
              <a:t> and Selection</a:t>
            </a:r>
            <a:endParaRPr b="1" sz="2400">
              <a:solidFill>
                <a:srgbClr val="990000"/>
              </a:solidFill>
              <a:latin typeface="Times New Roman"/>
              <a:ea typeface="Times New Roman"/>
              <a:cs typeface="Times New Roman"/>
              <a:sym typeface="Times New Roman"/>
            </a:endParaRPr>
          </a:p>
        </p:txBody>
      </p:sp>
      <p:pic>
        <p:nvPicPr>
          <p:cNvPr id="91" name="Google Shape;91;p18"/>
          <p:cNvPicPr preferRelativeResize="0"/>
          <p:nvPr/>
        </p:nvPicPr>
        <p:blipFill>
          <a:blip r:embed="rId3">
            <a:alphaModFix/>
          </a:blip>
          <a:stretch>
            <a:fillRect/>
          </a:stretch>
        </p:blipFill>
        <p:spPr>
          <a:xfrm>
            <a:off x="2455475" y="509925"/>
            <a:ext cx="3816349" cy="4522351"/>
          </a:xfrm>
          <a:prstGeom prst="rect">
            <a:avLst/>
          </a:prstGeom>
          <a:noFill/>
          <a:ln>
            <a:noFill/>
          </a:ln>
        </p:spPr>
      </p:pic>
      <p:sp>
        <p:nvSpPr>
          <p:cNvPr id="92" name="Google Shape;92;p18"/>
          <p:cNvSpPr/>
          <p:nvPr/>
        </p:nvSpPr>
        <p:spPr>
          <a:xfrm>
            <a:off x="2490250" y="2265150"/>
            <a:ext cx="774900" cy="803100"/>
          </a:xfrm>
          <a:prstGeom prst="ellipse">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8"/>
          <p:cNvSpPr/>
          <p:nvPr/>
        </p:nvSpPr>
        <p:spPr>
          <a:xfrm rot="2701267">
            <a:off x="468794" y="1601488"/>
            <a:ext cx="2302906" cy="158675"/>
          </a:xfrm>
          <a:prstGeom prst="rightArrow">
            <a:avLst>
              <a:gd fmla="val 50000" name="adj1"/>
              <a:gd fmla="val 50000" name="adj2"/>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ctrTitle"/>
          </p:nvPr>
        </p:nvSpPr>
        <p:spPr>
          <a:xfrm>
            <a:off x="1533149" y="101625"/>
            <a:ext cx="6077700" cy="1111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2400">
                <a:solidFill>
                  <a:srgbClr val="990000"/>
                </a:solidFill>
                <a:latin typeface="Times New Roman"/>
                <a:ea typeface="Times New Roman"/>
                <a:cs typeface="Times New Roman"/>
                <a:sym typeface="Times New Roman"/>
              </a:rPr>
              <a:t>Process Portfolio Prioritization and Selection</a:t>
            </a:r>
            <a:endParaRPr/>
          </a:p>
        </p:txBody>
      </p:sp>
      <p:sp>
        <p:nvSpPr>
          <p:cNvPr id="99" name="Google Shape;99;p19"/>
          <p:cNvSpPr txBox="1"/>
          <p:nvPr>
            <p:ph idx="1" type="subTitle"/>
          </p:nvPr>
        </p:nvSpPr>
        <p:spPr>
          <a:xfrm>
            <a:off x="311700" y="1548250"/>
            <a:ext cx="8520600" cy="323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750">
                <a:solidFill>
                  <a:srgbClr val="000000"/>
                </a:solidFill>
                <a:latin typeface="Times New Roman"/>
                <a:ea typeface="Times New Roman"/>
                <a:cs typeface="Times New Roman"/>
                <a:sym typeface="Times New Roman"/>
              </a:rPr>
              <a:t>Why did we focus on the Makerspace Equipment Lending Process?</a:t>
            </a:r>
            <a:endParaRPr sz="175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sz="17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500">
                <a:solidFill>
                  <a:schemeClr val="dk1"/>
                </a:solidFill>
                <a:latin typeface="Times New Roman"/>
                <a:ea typeface="Times New Roman"/>
                <a:cs typeface="Times New Roman"/>
                <a:sym typeface="Times New Roman"/>
              </a:rPr>
              <a:t>We chose to improve the Makerspace equipment lending process at UGA due to its high strategic importance, poor current state, and high feasibility for improvement. We believe this process is </a:t>
            </a:r>
            <a:r>
              <a:rPr b="1" lang="en" sz="1500">
                <a:solidFill>
                  <a:schemeClr val="dk1"/>
                </a:solidFill>
                <a:latin typeface="Times New Roman"/>
                <a:ea typeface="Times New Roman"/>
                <a:cs typeface="Times New Roman"/>
                <a:sym typeface="Times New Roman"/>
              </a:rPr>
              <a:t>strategically important</a:t>
            </a:r>
            <a:r>
              <a:rPr lang="en" sz="1500">
                <a:solidFill>
                  <a:schemeClr val="dk1"/>
                </a:solidFill>
                <a:latin typeface="Times New Roman"/>
                <a:ea typeface="Times New Roman"/>
                <a:cs typeface="Times New Roman"/>
                <a:sym typeface="Times New Roman"/>
              </a:rPr>
              <a:t> because it supports hands-on learning opportunities that students cannot easily access through traditional classroom lectures. The process is currently in</a:t>
            </a:r>
            <a:r>
              <a:rPr b="1" lang="en" sz="1500">
                <a:solidFill>
                  <a:schemeClr val="dk1"/>
                </a:solidFill>
                <a:latin typeface="Times New Roman"/>
                <a:ea typeface="Times New Roman"/>
                <a:cs typeface="Times New Roman"/>
                <a:sym typeface="Times New Roman"/>
              </a:rPr>
              <a:t> poor health</a:t>
            </a:r>
            <a:r>
              <a:rPr lang="en" sz="1500">
                <a:solidFill>
                  <a:schemeClr val="dk1"/>
                </a:solidFill>
                <a:latin typeface="Times New Roman"/>
                <a:ea typeface="Times New Roman"/>
                <a:cs typeface="Times New Roman"/>
                <a:sym typeface="Times New Roman"/>
              </a:rPr>
              <a:t>, as the required equipment training is lengthy and could be made more efficient. Finally, we believe there is </a:t>
            </a:r>
            <a:r>
              <a:rPr b="1" lang="en" sz="1500">
                <a:solidFill>
                  <a:schemeClr val="dk1"/>
                </a:solidFill>
                <a:latin typeface="Times New Roman"/>
                <a:ea typeface="Times New Roman"/>
                <a:cs typeface="Times New Roman"/>
                <a:sym typeface="Times New Roman"/>
              </a:rPr>
              <a:t>high feasibility</a:t>
            </a:r>
            <a:r>
              <a:rPr lang="en" sz="1500">
                <a:solidFill>
                  <a:schemeClr val="dk1"/>
                </a:solidFill>
                <a:latin typeface="Times New Roman"/>
                <a:ea typeface="Times New Roman"/>
                <a:cs typeface="Times New Roman"/>
                <a:sym typeface="Times New Roman"/>
              </a:rPr>
              <a:t> for improvement with redesign and can be easily implemented using UGA’s existing technology resources.</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980000"/>
                </a:solidFill>
                <a:latin typeface="Times New Roman"/>
                <a:ea typeface="Times New Roman"/>
                <a:cs typeface="Times New Roman"/>
                <a:sym typeface="Times New Roman"/>
              </a:rPr>
              <a:t>Process Discovery</a:t>
            </a:r>
            <a:endParaRPr b="1">
              <a:solidFill>
                <a:srgbClr val="98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ctrTitle"/>
          </p:nvPr>
        </p:nvSpPr>
        <p:spPr>
          <a:xfrm>
            <a:off x="2073600" y="32975"/>
            <a:ext cx="4996800" cy="640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980000"/>
                </a:solidFill>
                <a:latin typeface="Times New Roman"/>
                <a:ea typeface="Times New Roman"/>
                <a:cs typeface="Times New Roman"/>
                <a:sym typeface="Times New Roman"/>
              </a:rPr>
              <a:t>Discovery Methods</a:t>
            </a:r>
            <a:endParaRPr b="1" sz="3000">
              <a:solidFill>
                <a:srgbClr val="980000"/>
              </a:solidFill>
              <a:latin typeface="Times New Roman"/>
              <a:ea typeface="Times New Roman"/>
              <a:cs typeface="Times New Roman"/>
              <a:sym typeface="Times New Roman"/>
            </a:endParaRPr>
          </a:p>
        </p:txBody>
      </p:sp>
      <p:sp>
        <p:nvSpPr>
          <p:cNvPr id="110" name="Google Shape;110;p21"/>
          <p:cNvSpPr txBox="1"/>
          <p:nvPr>
            <p:ph idx="1" type="subTitle"/>
          </p:nvPr>
        </p:nvSpPr>
        <p:spPr>
          <a:xfrm>
            <a:off x="373900" y="639175"/>
            <a:ext cx="8515200" cy="43821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sz="2400">
                <a:solidFill>
                  <a:srgbClr val="980000"/>
                </a:solidFill>
                <a:latin typeface="Times New Roman"/>
                <a:ea typeface="Times New Roman"/>
                <a:cs typeface="Times New Roman"/>
                <a:sym typeface="Times New Roman"/>
              </a:rPr>
              <a:t>Documents: </a:t>
            </a:r>
            <a:endParaRPr sz="24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ct val="45833"/>
              <a:buFont typeface="Arial"/>
              <a:buNone/>
            </a:pPr>
            <a:r>
              <a:rPr lang="en" sz="2400" u="sng">
                <a:solidFill>
                  <a:schemeClr val="accent1"/>
                </a:solidFill>
                <a:latin typeface="Times New Roman"/>
                <a:ea typeface="Times New Roman"/>
                <a:cs typeface="Times New Roman"/>
                <a:sym typeface="Times New Roman"/>
                <a:hlinkClick r:id="rId3">
                  <a:extLst>
                    <a:ext uri="{A12FA001-AC4F-418D-AE19-62706E023703}">
                      <ahyp:hlinkClr val="tx"/>
                    </a:ext>
                  </a:extLst>
                </a:hlinkClick>
              </a:rPr>
              <a:t>https://guides.libs.uga.edu/makerspace</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ct val="45833"/>
              <a:buFont typeface="Arial"/>
              <a:buNone/>
            </a:pPr>
            <a:r>
              <a:rPr lang="en" sz="2400" u="sng">
                <a:solidFill>
                  <a:schemeClr val="accent1"/>
                </a:solidFill>
                <a:latin typeface="Times New Roman"/>
                <a:ea typeface="Times New Roman"/>
                <a:cs typeface="Times New Roman"/>
                <a:sym typeface="Times New Roman"/>
                <a:hlinkClick r:id="rId4">
                  <a:extLst>
                    <a:ext uri="{A12FA001-AC4F-418D-AE19-62706E023703}">
                      <ahyp:hlinkClr val="tx"/>
                    </a:ext>
                  </a:extLst>
                </a:hlinkClick>
              </a:rPr>
              <a:t>https://www.libs.uga.edu/adminservices/security/conduct-policy</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ct val="45833"/>
              <a:buFont typeface="Arial"/>
              <a:buNone/>
            </a:pPr>
            <a:r>
              <a:rPr lang="en" sz="2400" u="sng">
                <a:solidFill>
                  <a:schemeClr val="accent1"/>
                </a:solidFill>
                <a:latin typeface="Times New Roman"/>
                <a:ea typeface="Times New Roman"/>
                <a:cs typeface="Times New Roman"/>
                <a:sym typeface="Times New Roman"/>
                <a:hlinkClick r:id="rId5">
                  <a:extLst>
                    <a:ext uri="{A12FA001-AC4F-418D-AE19-62706E023703}">
                      <ahyp:hlinkClr val="tx"/>
                    </a:ext>
                  </a:extLst>
                </a:hlinkClick>
              </a:rPr>
              <a:t>https://guides.libs.uga.edu/ld.php?content_id=76963557</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ct val="45833"/>
              <a:buFont typeface="Arial"/>
              <a:buNone/>
            </a:pPr>
            <a:r>
              <a:rPr lang="en" sz="2400" u="sng">
                <a:solidFill>
                  <a:schemeClr val="accent1"/>
                </a:solidFill>
                <a:latin typeface="Times New Roman"/>
                <a:ea typeface="Times New Roman"/>
                <a:cs typeface="Times New Roman"/>
                <a:sym typeface="Times New Roman"/>
                <a:hlinkClick r:id="rId6">
                  <a:extLst>
                    <a:ext uri="{A12FA001-AC4F-418D-AE19-62706E023703}">
                      <ahyp:hlinkClr val="tx"/>
                    </a:ext>
                  </a:extLst>
                </a:hlinkClick>
              </a:rPr>
              <a:t>https://guides.libs.uga.edu/ld.php?content_id=69895607</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hlinkClick r:id="rId7">
                  <a:extLst>
                    <a:ext uri="{A12FA001-AC4F-418D-AE19-62706E023703}">
                      <ahyp:hlinkClr val="tx"/>
                    </a:ext>
                  </a:extLst>
                </a:hlinkClick>
              </a:rPr>
              <a:t>https://policy.uga.edu/_resources/documents/studentaffairs/Code-of-Conduct.pdf</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a:solidFill>
                  <a:srgbClr val="980000"/>
                </a:solidFill>
                <a:latin typeface="Times New Roman"/>
                <a:ea typeface="Times New Roman"/>
                <a:cs typeface="Times New Roman"/>
                <a:sym typeface="Times New Roman"/>
              </a:rPr>
              <a:t>Webpages:</a:t>
            </a:r>
            <a:endParaRPr sz="2400">
              <a:solidFill>
                <a:srgbClr val="98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rgbClr val="98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rPr>
              <a:t>Makerspace website</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hlinkClick r:id="rId8">
                  <a:extLst>
                    <a:ext uri="{A12FA001-AC4F-418D-AE19-62706E023703}">
                      <ahyp:hlinkClr val="tx"/>
                    </a:ext>
                  </a:extLst>
                </a:hlinkClick>
              </a:rPr>
              <a:t>McBay Science Library Makerspace | UGA Libraries</a:t>
            </a:r>
            <a:endParaRPr sz="2400" u="sng">
              <a:solidFill>
                <a:schemeClr val="accent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rPr>
              <a:t>Equipment Resource Guide </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hlinkClick r:id="rId9">
                  <a:extLst>
                    <a:ext uri="{A12FA001-AC4F-418D-AE19-62706E023703}">
                      <ahyp:hlinkClr val="tx"/>
                    </a:ext>
                  </a:extLst>
                </a:hlinkClick>
              </a:rPr>
              <a:t>3D Printers - UGA Libraries Makerspace - Databases &amp; Subject Guides at University of Georgia</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a:solidFill>
                  <a:srgbClr val="980000"/>
                </a:solidFill>
                <a:latin typeface="Times New Roman"/>
                <a:ea typeface="Times New Roman"/>
                <a:cs typeface="Times New Roman"/>
                <a:sym typeface="Times New Roman"/>
              </a:rPr>
              <a:t>Online Reviews: </a:t>
            </a:r>
            <a:endParaRPr sz="2400">
              <a:solidFill>
                <a:srgbClr val="98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hlinkClick r:id="rId10">
                  <a:extLst>
                    <a:ext uri="{A12FA001-AC4F-418D-AE19-62706E023703}">
                      <ahyp:hlinkClr val="tx"/>
                    </a:ext>
                  </a:extLst>
                </a:hlinkClick>
              </a:rPr>
              <a:t>https://maps.app.goo.gl/JU52Nn7h2AQ882Pw5</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hlinkClick r:id="rId11">
                  <a:extLst>
                    <a:ext uri="{A12FA001-AC4F-418D-AE19-62706E023703}">
                      <ahyp:hlinkClr val="tx"/>
                    </a:ext>
                  </a:extLst>
                </a:hlinkClick>
              </a:rPr>
              <a:t>https://www.facebook.com/scilibmakerspace/reviews</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u="sng">
                <a:solidFill>
                  <a:schemeClr val="accent1"/>
                </a:solidFill>
                <a:latin typeface="Times New Roman"/>
                <a:ea typeface="Times New Roman"/>
                <a:cs typeface="Times New Roman"/>
                <a:sym typeface="Times New Roman"/>
                <a:hlinkClick r:id="rId12">
                  <a:extLst>
                    <a:ext uri="{A12FA001-AC4F-418D-AE19-62706E023703}">
                      <ahyp:hlinkClr val="tx"/>
                    </a:ext>
                  </a:extLst>
                </a:hlinkClick>
              </a:rPr>
              <a:t>https://www.facebook.com/ugasciencelibrary/reviews</a:t>
            </a:r>
            <a:endParaRPr sz="2400" u="sng">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ct val="40741"/>
              <a:buFont typeface="Arial"/>
              <a:buNone/>
            </a:pPr>
            <a:r>
              <a:t/>
            </a:r>
            <a:endParaRPr sz="2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